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9" r:id="rId3"/>
    <p:sldId id="271" r:id="rId4"/>
    <p:sldId id="335" r:id="rId5"/>
    <p:sldId id="267" r:id="rId6"/>
    <p:sldId id="312" r:id="rId7"/>
    <p:sldId id="304" r:id="rId8"/>
    <p:sldId id="305" r:id="rId9"/>
    <p:sldId id="265" r:id="rId10"/>
    <p:sldId id="336" r:id="rId11"/>
    <p:sldId id="337" r:id="rId12"/>
    <p:sldId id="257" r:id="rId13"/>
    <p:sldId id="308" r:id="rId14"/>
    <p:sldId id="307" r:id="rId15"/>
    <p:sldId id="309" r:id="rId16"/>
    <p:sldId id="258" r:id="rId17"/>
    <p:sldId id="310" r:id="rId18"/>
    <p:sldId id="259" r:id="rId19"/>
    <p:sldId id="292" r:id="rId20"/>
    <p:sldId id="263" r:id="rId21"/>
    <p:sldId id="276" r:id="rId22"/>
    <p:sldId id="338" r:id="rId23"/>
    <p:sldId id="323" r:id="rId24"/>
    <p:sldId id="314" r:id="rId25"/>
    <p:sldId id="325" r:id="rId26"/>
    <p:sldId id="328" r:id="rId27"/>
    <p:sldId id="332" r:id="rId28"/>
    <p:sldId id="313" r:id="rId29"/>
    <p:sldId id="318" r:id="rId30"/>
    <p:sldId id="319" r:id="rId31"/>
    <p:sldId id="316" r:id="rId32"/>
    <p:sldId id="272" r:id="rId33"/>
    <p:sldId id="273" r:id="rId34"/>
    <p:sldId id="281" r:id="rId35"/>
    <p:sldId id="324" r:id="rId36"/>
    <p:sldId id="322" r:id="rId37"/>
    <p:sldId id="327" r:id="rId38"/>
    <p:sldId id="321" r:id="rId39"/>
    <p:sldId id="330" r:id="rId40"/>
    <p:sldId id="329" r:id="rId41"/>
    <p:sldId id="326" r:id="rId42"/>
    <p:sldId id="334" r:id="rId43"/>
    <p:sldId id="331" r:id="rId44"/>
    <p:sldId id="260" r:id="rId45"/>
    <p:sldId id="27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3135" autoAdjust="0"/>
  </p:normalViewPr>
  <p:slideViewPr>
    <p:cSldViewPr>
      <p:cViewPr varScale="1">
        <p:scale>
          <a:sx n="68" d="100"/>
          <a:sy n="68" d="100"/>
        </p:scale>
        <p:origin x="738"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F439B-F9E1-4D88-AFD2-6367EEE3A9F9}" type="datetimeFigureOut">
              <a:rPr lang="en-US" smtClean="0"/>
              <a:t>1/29/2019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33941-EE23-4656-8757-69B0B49E82F3}" type="slidenum">
              <a:rPr lang="en-US" smtClean="0"/>
              <a:t>‹#›</a:t>
            </a:fld>
            <a:endParaRPr lang="en-US"/>
          </a:p>
        </p:txBody>
      </p:sp>
    </p:spTree>
    <p:extLst>
      <p:ext uri="{BB962C8B-B14F-4D97-AF65-F5344CB8AC3E}">
        <p14:creationId xmlns:p14="http://schemas.microsoft.com/office/powerpoint/2010/main" val="387068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33941-EE23-4656-8757-69B0B49E82F3}" type="slidenum">
              <a:rPr lang="en-US" smtClean="0"/>
              <a:t>18</a:t>
            </a:fld>
            <a:endParaRPr lang="en-US"/>
          </a:p>
        </p:txBody>
      </p:sp>
    </p:spTree>
    <p:extLst>
      <p:ext uri="{BB962C8B-B14F-4D97-AF65-F5344CB8AC3E}">
        <p14:creationId xmlns:p14="http://schemas.microsoft.com/office/powerpoint/2010/main" val="412517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6579E-4692-4210-89D2-CD7D57D12C54}"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365572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E47B7-0E1E-4497-9AD3-87BD96D76F60}"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343600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26E0C-F696-42D7-A650-E209763448D4}"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394822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06C79-45F2-42A1-BA70-930D1F93ED6C}"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171811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D8A879-87FD-41DE-A0F8-CD9264162C3B}"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355940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9BD42-D71B-4575-9A5D-B1AE05CC5D48}"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3096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BA4ACB-5A35-44D3-98FB-327B25880EE1}" type="datetime1">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109612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DF352-4A25-4180-99DB-98D217195149}" type="datetime1">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321539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CA328-568B-4A7B-8396-278271576D94}" type="datetime1">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256710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318537-F527-46CB-A156-07A99ECD4583}"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351757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B2ECAF-78E4-455D-A013-FF7D8F326CBB}"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85408-D563-46F5-AF3E-0DE3F8C485D3}" type="slidenum">
              <a:rPr lang="en-US" smtClean="0"/>
              <a:t>‹#›</a:t>
            </a:fld>
            <a:endParaRPr lang="en-US"/>
          </a:p>
        </p:txBody>
      </p:sp>
    </p:spTree>
    <p:extLst>
      <p:ext uri="{BB962C8B-B14F-4D97-AF65-F5344CB8AC3E}">
        <p14:creationId xmlns:p14="http://schemas.microsoft.com/office/powerpoint/2010/main" val="28413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93921-E3DC-4905-B29C-A40BF6C09B01}" type="datetime1">
              <a:rPr lang="en-US" smtClean="0"/>
              <a:t>1/29/2019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85408-D563-46F5-AF3E-0DE3F8C485D3}" type="slidenum">
              <a:rPr lang="en-US" smtClean="0"/>
              <a:t>‹#›</a:t>
            </a:fld>
            <a:endParaRPr lang="en-US"/>
          </a:p>
        </p:txBody>
      </p:sp>
    </p:spTree>
    <p:extLst>
      <p:ext uri="{BB962C8B-B14F-4D97-AF65-F5344CB8AC3E}">
        <p14:creationId xmlns:p14="http://schemas.microsoft.com/office/powerpoint/2010/main" val="406926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7085408-D563-46F5-AF3E-0DE3F8C485D3}" type="slidenum">
              <a:rPr lang="en-US" smtClean="0"/>
              <a:t>1</a:t>
            </a:fld>
            <a:endParaRPr lang="en-US"/>
          </a:p>
        </p:txBody>
      </p:sp>
      <p:pic>
        <p:nvPicPr>
          <p:cNvPr id="4" name="Picture 9" descr="Black_Brant_Descend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7843" y="308089"/>
            <a:ext cx="2971800" cy="6241821"/>
          </a:xfrm>
          <a:prstGeom prst="rect">
            <a:avLst/>
          </a:prstGeom>
          <a:noFill/>
        </p:spPr>
      </p:pic>
      <p:sp>
        <p:nvSpPr>
          <p:cNvPr id="8" name="TextBox 7">
            <a:extLst>
              <a:ext uri="{FF2B5EF4-FFF2-40B4-BE49-F238E27FC236}">
                <a16:creationId xmlns:a16="http://schemas.microsoft.com/office/drawing/2014/main" id="{71821E4A-74B5-4F7B-AEAB-215C60C3F6BB}"/>
              </a:ext>
            </a:extLst>
          </p:cNvPr>
          <p:cNvSpPr txBox="1"/>
          <p:nvPr/>
        </p:nvSpPr>
        <p:spPr>
          <a:xfrm>
            <a:off x="1770015" y="1808820"/>
            <a:ext cx="3240361" cy="1384995"/>
          </a:xfrm>
          <a:prstGeom prst="rect">
            <a:avLst/>
          </a:prstGeom>
          <a:noFill/>
        </p:spPr>
        <p:txBody>
          <a:bodyPr wrap="square" rtlCol="0">
            <a:spAutoFit/>
          </a:bodyPr>
          <a:lstStyle/>
          <a:p>
            <a:pPr algn="ctr"/>
            <a:r>
              <a:rPr lang="en-US" sz="4400" dirty="0"/>
              <a:t>Flight</a:t>
            </a:r>
          </a:p>
          <a:p>
            <a:pPr algn="ctr"/>
            <a:r>
              <a:rPr lang="en-US" sz="4000" dirty="0">
                <a:solidFill>
                  <a:srgbClr val="0070C0"/>
                </a:solidFill>
              </a:rPr>
              <a:t>Parachutes</a:t>
            </a:r>
          </a:p>
        </p:txBody>
      </p:sp>
      <p:sp>
        <p:nvSpPr>
          <p:cNvPr id="9" name="TextBox 8">
            <a:extLst>
              <a:ext uri="{FF2B5EF4-FFF2-40B4-BE49-F238E27FC236}">
                <a16:creationId xmlns:a16="http://schemas.microsoft.com/office/drawing/2014/main" id="{330F120B-339F-4F3B-8DCA-D080B04B0AFA}"/>
              </a:ext>
            </a:extLst>
          </p:cNvPr>
          <p:cNvSpPr txBox="1"/>
          <p:nvPr/>
        </p:nvSpPr>
        <p:spPr>
          <a:xfrm>
            <a:off x="2011479" y="3933056"/>
            <a:ext cx="2757432"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2019</a:t>
            </a:r>
          </a:p>
        </p:txBody>
      </p:sp>
    </p:spTree>
    <p:extLst>
      <p:ext uri="{BB962C8B-B14F-4D97-AF65-F5344CB8AC3E}">
        <p14:creationId xmlns:p14="http://schemas.microsoft.com/office/powerpoint/2010/main" val="408818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28DB7F-C75B-4773-92A9-62451DD0B78B}"/>
              </a:ext>
            </a:extLst>
          </p:cNvPr>
          <p:cNvSpPr>
            <a:spLocks noGrp="1"/>
          </p:cNvSpPr>
          <p:nvPr>
            <p:ph type="sldNum" sz="quarter" idx="12"/>
          </p:nvPr>
        </p:nvSpPr>
        <p:spPr/>
        <p:txBody>
          <a:bodyPr/>
          <a:lstStyle/>
          <a:p>
            <a:fld id="{37085408-D563-46F5-AF3E-0DE3F8C485D3}" type="slidenum">
              <a:rPr lang="en-US" smtClean="0"/>
              <a:t>10</a:t>
            </a:fld>
            <a:endParaRPr lang="en-US"/>
          </a:p>
        </p:txBody>
      </p:sp>
      <p:sp>
        <p:nvSpPr>
          <p:cNvPr id="4" name="TextBox 3">
            <a:extLst>
              <a:ext uri="{FF2B5EF4-FFF2-40B4-BE49-F238E27FC236}">
                <a16:creationId xmlns:a16="http://schemas.microsoft.com/office/drawing/2014/main" id="{645F1CAA-F1F1-4A85-8626-B3C477E38094}"/>
              </a:ext>
            </a:extLst>
          </p:cNvPr>
          <p:cNvSpPr txBox="1"/>
          <p:nvPr/>
        </p:nvSpPr>
        <p:spPr>
          <a:xfrm>
            <a:off x="1451484" y="944724"/>
            <a:ext cx="5184576" cy="1200329"/>
          </a:xfrm>
          <a:prstGeom prst="rect">
            <a:avLst/>
          </a:prstGeom>
          <a:noFill/>
        </p:spPr>
        <p:txBody>
          <a:bodyPr wrap="square" rtlCol="0">
            <a:spAutoFit/>
          </a:bodyPr>
          <a:lstStyle/>
          <a:p>
            <a:r>
              <a:rPr lang="en-US" sz="2400" dirty="0"/>
              <a:t>                        1             Kg               m</a:t>
            </a:r>
            <a:r>
              <a:rPr lang="en-US" sz="2400" baseline="30000" dirty="0"/>
              <a:t>2</a:t>
            </a:r>
            <a:r>
              <a:rPr lang="en-US" sz="2400" dirty="0"/>
              <a:t> </a:t>
            </a:r>
          </a:p>
          <a:p>
            <a:r>
              <a:rPr lang="en-US" sz="2400" dirty="0"/>
              <a:t>Pressure   =  ----   x   --------   x   ---------</a:t>
            </a:r>
          </a:p>
          <a:p>
            <a:r>
              <a:rPr lang="en-US" sz="2400" dirty="0"/>
              <a:t>                        2             m</a:t>
            </a:r>
            <a:r>
              <a:rPr lang="en-US" sz="2400" baseline="30000" dirty="0"/>
              <a:t>3</a:t>
            </a:r>
            <a:r>
              <a:rPr lang="en-US" sz="2400" dirty="0"/>
              <a:t>             sec</a:t>
            </a:r>
            <a:r>
              <a:rPr lang="en-US" sz="2400" baseline="30000" dirty="0"/>
              <a:t>2</a:t>
            </a:r>
          </a:p>
        </p:txBody>
      </p:sp>
      <p:sp>
        <p:nvSpPr>
          <p:cNvPr id="6" name="Title 1">
            <a:extLst>
              <a:ext uri="{FF2B5EF4-FFF2-40B4-BE49-F238E27FC236}">
                <a16:creationId xmlns:a16="http://schemas.microsoft.com/office/drawing/2014/main" id="{65FE0070-5049-4574-8848-EBFFA60F2DFD}"/>
              </a:ext>
            </a:extLst>
          </p:cNvPr>
          <p:cNvSpPr txBox="1">
            <a:spLocks/>
          </p:cNvSpPr>
          <p:nvPr/>
        </p:nvSpPr>
        <p:spPr>
          <a:xfrm>
            <a:off x="1981200" y="116632"/>
            <a:ext cx="8229600" cy="6480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Internal Pressure Unit Analysis</a:t>
            </a:r>
          </a:p>
        </p:txBody>
      </p:sp>
      <p:sp>
        <p:nvSpPr>
          <p:cNvPr id="2" name="TextBox 1">
            <a:extLst>
              <a:ext uri="{FF2B5EF4-FFF2-40B4-BE49-F238E27FC236}">
                <a16:creationId xmlns:a16="http://schemas.microsoft.com/office/drawing/2014/main" id="{C6594C1C-DDB7-49E9-A188-613D63D053DA}"/>
              </a:ext>
            </a:extLst>
          </p:cNvPr>
          <p:cNvSpPr txBox="1"/>
          <p:nvPr/>
        </p:nvSpPr>
        <p:spPr>
          <a:xfrm>
            <a:off x="1998026" y="3098862"/>
            <a:ext cx="7884876" cy="461665"/>
          </a:xfrm>
          <a:prstGeom prst="rect">
            <a:avLst/>
          </a:prstGeom>
          <a:noFill/>
        </p:spPr>
        <p:txBody>
          <a:bodyPr wrap="square" rtlCol="0">
            <a:spAutoFit/>
          </a:bodyPr>
          <a:lstStyle/>
          <a:p>
            <a:r>
              <a:rPr lang="en-US" sz="2400" dirty="0"/>
              <a:t>The “1/2” is unitless so it can be dropped from the analysis…</a:t>
            </a:r>
          </a:p>
        </p:txBody>
      </p:sp>
    </p:spTree>
    <p:extLst>
      <p:ext uri="{BB962C8B-B14F-4D97-AF65-F5344CB8AC3E}">
        <p14:creationId xmlns:p14="http://schemas.microsoft.com/office/powerpoint/2010/main" val="29357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E88E853-5DD4-4AA1-9704-4B22E5E5F4E0}"/>
              </a:ext>
            </a:extLst>
          </p:cNvPr>
          <p:cNvSpPr txBox="1"/>
          <p:nvPr/>
        </p:nvSpPr>
        <p:spPr>
          <a:xfrm>
            <a:off x="1379476" y="3825044"/>
            <a:ext cx="5184576" cy="1569660"/>
          </a:xfrm>
          <a:prstGeom prst="rect">
            <a:avLst/>
          </a:prstGeom>
          <a:noFill/>
        </p:spPr>
        <p:txBody>
          <a:bodyPr wrap="square" rtlCol="0">
            <a:spAutoFit/>
          </a:bodyPr>
          <a:lstStyle/>
          <a:p>
            <a:r>
              <a:rPr lang="en-US" sz="2400" dirty="0"/>
              <a:t>                           </a:t>
            </a:r>
            <a:r>
              <a:rPr lang="en-US" sz="2400" dirty="0">
                <a:solidFill>
                  <a:srgbClr val="7030A0"/>
                </a:solidFill>
              </a:rPr>
              <a:t>N  x  sec</a:t>
            </a:r>
            <a:r>
              <a:rPr lang="en-US" sz="2400" baseline="30000" dirty="0">
                <a:solidFill>
                  <a:srgbClr val="7030A0"/>
                </a:solidFill>
              </a:rPr>
              <a:t>2</a:t>
            </a:r>
            <a:r>
              <a:rPr lang="en-US" sz="2400" dirty="0"/>
              <a:t>                1</a:t>
            </a:r>
          </a:p>
          <a:p>
            <a:r>
              <a:rPr lang="en-US" sz="2400" dirty="0"/>
              <a:t>                   =     </a:t>
            </a:r>
            <a:r>
              <a:rPr lang="en-US" sz="2400" dirty="0">
                <a:solidFill>
                  <a:srgbClr val="7030A0"/>
                </a:solidFill>
              </a:rPr>
              <a:t>-------------</a:t>
            </a:r>
            <a:r>
              <a:rPr lang="en-US" sz="2400" dirty="0"/>
              <a:t>   x   -------------</a:t>
            </a:r>
          </a:p>
          <a:p>
            <a:r>
              <a:rPr lang="en-US" sz="2400" dirty="0"/>
              <a:t>                                 </a:t>
            </a:r>
            <a:r>
              <a:rPr lang="en-US" sz="2400" dirty="0">
                <a:solidFill>
                  <a:srgbClr val="7030A0"/>
                </a:solidFill>
              </a:rPr>
              <a:t>m </a:t>
            </a:r>
            <a:r>
              <a:rPr lang="en-US" sz="2400" dirty="0"/>
              <a:t>               </a:t>
            </a:r>
            <a:r>
              <a:rPr lang="en-US" sz="2400" dirty="0" err="1"/>
              <a:t>m</a:t>
            </a:r>
            <a:r>
              <a:rPr lang="en-US" sz="2400" dirty="0"/>
              <a:t>  x  sec</a:t>
            </a:r>
            <a:r>
              <a:rPr lang="en-US" sz="2400" baseline="30000" dirty="0"/>
              <a:t>2</a:t>
            </a:r>
          </a:p>
          <a:p>
            <a:r>
              <a:rPr lang="en-US" sz="2400" dirty="0"/>
              <a:t>  </a:t>
            </a:r>
            <a:endParaRPr lang="en-US" sz="2400" baseline="30000" dirty="0"/>
          </a:p>
        </p:txBody>
      </p:sp>
      <p:sp>
        <p:nvSpPr>
          <p:cNvPr id="3" name="Slide Number Placeholder 2">
            <a:extLst>
              <a:ext uri="{FF2B5EF4-FFF2-40B4-BE49-F238E27FC236}">
                <a16:creationId xmlns:a16="http://schemas.microsoft.com/office/drawing/2014/main" id="{A428DB7F-C75B-4773-92A9-62451DD0B78B}"/>
              </a:ext>
            </a:extLst>
          </p:cNvPr>
          <p:cNvSpPr>
            <a:spLocks noGrp="1"/>
          </p:cNvSpPr>
          <p:nvPr>
            <p:ph type="sldNum" sz="quarter" idx="12"/>
          </p:nvPr>
        </p:nvSpPr>
        <p:spPr/>
        <p:txBody>
          <a:bodyPr/>
          <a:lstStyle/>
          <a:p>
            <a:fld id="{37085408-D563-46F5-AF3E-0DE3F8C485D3}" type="slidenum">
              <a:rPr lang="en-US" smtClean="0"/>
              <a:t>11</a:t>
            </a:fld>
            <a:endParaRPr lang="en-US"/>
          </a:p>
        </p:txBody>
      </p:sp>
      <p:sp>
        <p:nvSpPr>
          <p:cNvPr id="4" name="TextBox 3">
            <a:extLst>
              <a:ext uri="{FF2B5EF4-FFF2-40B4-BE49-F238E27FC236}">
                <a16:creationId xmlns:a16="http://schemas.microsoft.com/office/drawing/2014/main" id="{645F1CAA-F1F1-4A85-8626-B3C477E38094}"/>
              </a:ext>
            </a:extLst>
          </p:cNvPr>
          <p:cNvSpPr txBox="1"/>
          <p:nvPr/>
        </p:nvSpPr>
        <p:spPr>
          <a:xfrm>
            <a:off x="1451484" y="944724"/>
            <a:ext cx="5184576" cy="1200329"/>
          </a:xfrm>
          <a:prstGeom prst="rect">
            <a:avLst/>
          </a:prstGeom>
          <a:noFill/>
        </p:spPr>
        <p:txBody>
          <a:bodyPr wrap="square" rtlCol="0">
            <a:spAutoFit/>
          </a:bodyPr>
          <a:lstStyle/>
          <a:p>
            <a:r>
              <a:rPr lang="en-US" sz="2400" dirty="0"/>
              <a:t>                           Kg</a:t>
            </a:r>
            <a:r>
              <a:rPr lang="en-US" sz="2400" dirty="0">
                <a:solidFill>
                  <a:srgbClr val="7030A0"/>
                </a:solidFill>
              </a:rPr>
              <a:t> </a:t>
            </a:r>
            <a:r>
              <a:rPr lang="en-US" sz="2400" dirty="0"/>
              <a:t>              m</a:t>
            </a:r>
            <a:r>
              <a:rPr lang="en-US" sz="2400" baseline="30000" dirty="0"/>
              <a:t>2</a:t>
            </a:r>
            <a:r>
              <a:rPr lang="en-US" sz="2400" dirty="0"/>
              <a:t> </a:t>
            </a:r>
          </a:p>
          <a:p>
            <a:r>
              <a:rPr lang="en-US" sz="2400" dirty="0"/>
              <a:t>Pressure   =    --------   x   ---------</a:t>
            </a:r>
          </a:p>
          <a:p>
            <a:r>
              <a:rPr lang="en-US" sz="2400" dirty="0"/>
              <a:t>                           m</a:t>
            </a:r>
            <a:r>
              <a:rPr lang="en-US" sz="2400" baseline="30000" dirty="0"/>
              <a:t>3</a:t>
            </a:r>
            <a:r>
              <a:rPr lang="en-US" sz="2400" dirty="0"/>
              <a:t>             sec</a:t>
            </a:r>
            <a:r>
              <a:rPr lang="en-US" sz="2400" baseline="30000" dirty="0"/>
              <a:t>2</a:t>
            </a:r>
          </a:p>
        </p:txBody>
      </p:sp>
      <p:sp>
        <p:nvSpPr>
          <p:cNvPr id="5" name="TextBox 4">
            <a:extLst>
              <a:ext uri="{FF2B5EF4-FFF2-40B4-BE49-F238E27FC236}">
                <a16:creationId xmlns:a16="http://schemas.microsoft.com/office/drawing/2014/main" id="{A25072BF-E79B-46A7-90C6-B5F3E02C6895}"/>
              </a:ext>
            </a:extLst>
          </p:cNvPr>
          <p:cNvSpPr txBox="1"/>
          <p:nvPr/>
        </p:nvSpPr>
        <p:spPr>
          <a:xfrm>
            <a:off x="8292244" y="1142746"/>
            <a:ext cx="2844800" cy="3200876"/>
          </a:xfrm>
          <a:prstGeom prst="rect">
            <a:avLst/>
          </a:prstGeom>
          <a:noFill/>
        </p:spPr>
        <p:txBody>
          <a:bodyPr wrap="square" rtlCol="0">
            <a:spAutoFit/>
          </a:bodyPr>
          <a:lstStyle/>
          <a:p>
            <a:r>
              <a:rPr lang="en-US" sz="2400" dirty="0"/>
              <a:t>Recall:</a:t>
            </a:r>
          </a:p>
          <a:p>
            <a:endParaRPr lang="en-US" sz="1000" dirty="0"/>
          </a:p>
          <a:p>
            <a:r>
              <a:rPr lang="en-US" sz="2400" dirty="0">
                <a:solidFill>
                  <a:srgbClr val="7030A0"/>
                </a:solidFill>
              </a:rPr>
              <a:t>                   N</a:t>
            </a:r>
          </a:p>
          <a:p>
            <a:r>
              <a:rPr lang="en-US" sz="2400" dirty="0">
                <a:solidFill>
                  <a:srgbClr val="7030A0"/>
                </a:solidFill>
              </a:rPr>
              <a:t>Kg  =   --------------</a:t>
            </a:r>
          </a:p>
          <a:p>
            <a:r>
              <a:rPr lang="en-US" sz="2400" dirty="0">
                <a:solidFill>
                  <a:srgbClr val="7030A0"/>
                </a:solidFill>
              </a:rPr>
              <a:t>              m / sec</a:t>
            </a:r>
            <a:r>
              <a:rPr lang="en-US" sz="2400" baseline="30000" dirty="0">
                <a:solidFill>
                  <a:srgbClr val="7030A0"/>
                </a:solidFill>
              </a:rPr>
              <a:t>2</a:t>
            </a:r>
          </a:p>
          <a:p>
            <a:endParaRPr lang="en-US" sz="2400" dirty="0">
              <a:solidFill>
                <a:srgbClr val="7030A0"/>
              </a:solidFill>
            </a:endParaRPr>
          </a:p>
          <a:p>
            <a:r>
              <a:rPr lang="en-US" sz="2400" dirty="0">
                <a:solidFill>
                  <a:srgbClr val="7030A0"/>
                </a:solidFill>
              </a:rPr>
              <a:t>             N  x  sec</a:t>
            </a:r>
            <a:r>
              <a:rPr lang="en-US" sz="2400" baseline="30000" dirty="0">
                <a:solidFill>
                  <a:srgbClr val="7030A0"/>
                </a:solidFill>
              </a:rPr>
              <a:t>2</a:t>
            </a:r>
          </a:p>
          <a:p>
            <a:r>
              <a:rPr lang="en-US" sz="2400" dirty="0">
                <a:solidFill>
                  <a:srgbClr val="7030A0"/>
                </a:solidFill>
              </a:rPr>
              <a:t>Kg  =   --------------</a:t>
            </a:r>
          </a:p>
          <a:p>
            <a:r>
              <a:rPr lang="en-US" sz="2400" dirty="0">
                <a:solidFill>
                  <a:srgbClr val="7030A0"/>
                </a:solidFill>
              </a:rPr>
              <a:t>                  m</a:t>
            </a:r>
          </a:p>
        </p:txBody>
      </p:sp>
      <p:sp>
        <p:nvSpPr>
          <p:cNvPr id="6" name="Title 1">
            <a:extLst>
              <a:ext uri="{FF2B5EF4-FFF2-40B4-BE49-F238E27FC236}">
                <a16:creationId xmlns:a16="http://schemas.microsoft.com/office/drawing/2014/main" id="{65FE0070-5049-4574-8848-EBFFA60F2DFD}"/>
              </a:ext>
            </a:extLst>
          </p:cNvPr>
          <p:cNvSpPr txBox="1">
            <a:spLocks/>
          </p:cNvSpPr>
          <p:nvPr/>
        </p:nvSpPr>
        <p:spPr>
          <a:xfrm>
            <a:off x="1981200" y="116632"/>
            <a:ext cx="8229600" cy="6480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Internal Pressure Unit Analysis</a:t>
            </a:r>
          </a:p>
        </p:txBody>
      </p:sp>
      <p:sp>
        <p:nvSpPr>
          <p:cNvPr id="7" name="TextBox 6">
            <a:extLst>
              <a:ext uri="{FF2B5EF4-FFF2-40B4-BE49-F238E27FC236}">
                <a16:creationId xmlns:a16="http://schemas.microsoft.com/office/drawing/2014/main" id="{DF1C8844-22BC-4BFA-83ED-5D47CB70DF70}"/>
              </a:ext>
            </a:extLst>
          </p:cNvPr>
          <p:cNvSpPr txBox="1"/>
          <p:nvPr/>
        </p:nvSpPr>
        <p:spPr>
          <a:xfrm>
            <a:off x="5681359" y="5460030"/>
            <a:ext cx="4608512" cy="461665"/>
          </a:xfrm>
          <a:prstGeom prst="rect">
            <a:avLst/>
          </a:prstGeom>
          <a:noFill/>
        </p:spPr>
        <p:txBody>
          <a:bodyPr wrap="square" rtlCol="0">
            <a:spAutoFit/>
          </a:bodyPr>
          <a:lstStyle/>
          <a:p>
            <a:r>
              <a:rPr lang="en-US" sz="2400" i="1" dirty="0"/>
              <a:t>This is the units for pressure…</a:t>
            </a:r>
          </a:p>
        </p:txBody>
      </p:sp>
      <p:grpSp>
        <p:nvGrpSpPr>
          <p:cNvPr id="2" name="Group 1">
            <a:extLst>
              <a:ext uri="{FF2B5EF4-FFF2-40B4-BE49-F238E27FC236}">
                <a16:creationId xmlns:a16="http://schemas.microsoft.com/office/drawing/2014/main" id="{9BE815D6-56F5-4906-8E9A-1DC4B1C98DB8}"/>
              </a:ext>
            </a:extLst>
          </p:cNvPr>
          <p:cNvGrpSpPr/>
          <p:nvPr/>
        </p:nvGrpSpPr>
        <p:grpSpPr>
          <a:xfrm>
            <a:off x="3575720" y="944724"/>
            <a:ext cx="1512168" cy="972108"/>
            <a:chOff x="3575720" y="944724"/>
            <a:chExt cx="1512168" cy="972108"/>
          </a:xfrm>
        </p:grpSpPr>
        <p:cxnSp>
          <p:nvCxnSpPr>
            <p:cNvPr id="9" name="Straight Connector 8">
              <a:extLst>
                <a:ext uri="{FF2B5EF4-FFF2-40B4-BE49-F238E27FC236}">
                  <a16:creationId xmlns:a16="http://schemas.microsoft.com/office/drawing/2014/main" id="{D9F6C90C-D608-47D2-B01B-7568B50CCEAB}"/>
                </a:ext>
              </a:extLst>
            </p:cNvPr>
            <p:cNvCxnSpPr/>
            <p:nvPr/>
          </p:nvCxnSpPr>
          <p:spPr>
            <a:xfrm flipV="1">
              <a:off x="3575720" y="1736812"/>
              <a:ext cx="216024" cy="180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15B956-36E6-4188-9743-13A3254D72A6}"/>
                </a:ext>
              </a:extLst>
            </p:cNvPr>
            <p:cNvCxnSpPr>
              <a:cxnSpLocks/>
            </p:cNvCxnSpPr>
            <p:nvPr/>
          </p:nvCxnSpPr>
          <p:spPr>
            <a:xfrm flipV="1">
              <a:off x="4655840" y="944724"/>
              <a:ext cx="432048" cy="396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0F9872F-1575-45A2-87F1-1B12C9BBA831}"/>
              </a:ext>
            </a:extLst>
          </p:cNvPr>
          <p:cNvGrpSpPr/>
          <p:nvPr/>
        </p:nvGrpSpPr>
        <p:grpSpPr>
          <a:xfrm>
            <a:off x="3949073" y="3884099"/>
            <a:ext cx="2156770" cy="1165081"/>
            <a:chOff x="3949073" y="3884099"/>
            <a:chExt cx="2156770" cy="1165081"/>
          </a:xfrm>
        </p:grpSpPr>
        <p:cxnSp>
          <p:nvCxnSpPr>
            <p:cNvPr id="12" name="Straight Connector 11">
              <a:extLst>
                <a:ext uri="{FF2B5EF4-FFF2-40B4-BE49-F238E27FC236}">
                  <a16:creationId xmlns:a16="http://schemas.microsoft.com/office/drawing/2014/main" id="{2B7DCCF3-F5F1-4A6A-A69F-61FCF624C9A9}"/>
                </a:ext>
              </a:extLst>
            </p:cNvPr>
            <p:cNvCxnSpPr>
              <a:cxnSpLocks/>
            </p:cNvCxnSpPr>
            <p:nvPr/>
          </p:nvCxnSpPr>
          <p:spPr>
            <a:xfrm flipV="1">
              <a:off x="3949073" y="3884099"/>
              <a:ext cx="432048" cy="396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E2C50-C046-47A3-865D-58AA0CEA653A}"/>
                </a:ext>
              </a:extLst>
            </p:cNvPr>
            <p:cNvCxnSpPr>
              <a:cxnSpLocks/>
            </p:cNvCxnSpPr>
            <p:nvPr/>
          </p:nvCxnSpPr>
          <p:spPr>
            <a:xfrm flipV="1">
              <a:off x="5673795" y="4653136"/>
              <a:ext cx="432048" cy="396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B269E7F-06CB-4F0C-BA96-6CE9CE7C6E99}"/>
              </a:ext>
            </a:extLst>
          </p:cNvPr>
          <p:cNvSpPr txBox="1"/>
          <p:nvPr/>
        </p:nvSpPr>
        <p:spPr>
          <a:xfrm>
            <a:off x="1455912" y="2348880"/>
            <a:ext cx="5184576" cy="1200329"/>
          </a:xfrm>
          <a:prstGeom prst="rect">
            <a:avLst/>
          </a:prstGeom>
          <a:noFill/>
        </p:spPr>
        <p:txBody>
          <a:bodyPr wrap="square" rtlCol="0">
            <a:spAutoFit/>
          </a:bodyPr>
          <a:lstStyle/>
          <a:p>
            <a:r>
              <a:rPr lang="en-US" sz="2400" dirty="0">
                <a:solidFill>
                  <a:srgbClr val="7030A0"/>
                </a:solidFill>
              </a:rPr>
              <a:t>                                 Kg</a:t>
            </a:r>
          </a:p>
          <a:p>
            <a:r>
              <a:rPr lang="en-US" sz="2400" dirty="0"/>
              <a:t>                  =      --------------</a:t>
            </a:r>
          </a:p>
          <a:p>
            <a:r>
              <a:rPr lang="en-US" sz="2400" dirty="0"/>
              <a:t>                           m  x  sec</a:t>
            </a:r>
            <a:r>
              <a:rPr lang="en-US" sz="2400" baseline="30000" dirty="0"/>
              <a:t>2</a:t>
            </a:r>
          </a:p>
        </p:txBody>
      </p:sp>
      <p:sp>
        <p:nvSpPr>
          <p:cNvPr id="16" name="TextBox 15">
            <a:extLst>
              <a:ext uri="{FF2B5EF4-FFF2-40B4-BE49-F238E27FC236}">
                <a16:creationId xmlns:a16="http://schemas.microsoft.com/office/drawing/2014/main" id="{F199710A-48E7-4500-9EBE-D49BBF319318}"/>
              </a:ext>
            </a:extLst>
          </p:cNvPr>
          <p:cNvSpPr txBox="1"/>
          <p:nvPr/>
        </p:nvSpPr>
        <p:spPr>
          <a:xfrm>
            <a:off x="1452094" y="5156022"/>
            <a:ext cx="5184576" cy="1200329"/>
          </a:xfrm>
          <a:prstGeom prst="rect">
            <a:avLst/>
          </a:prstGeom>
          <a:noFill/>
        </p:spPr>
        <p:txBody>
          <a:bodyPr wrap="square" rtlCol="0">
            <a:spAutoFit/>
          </a:bodyPr>
          <a:lstStyle/>
          <a:p>
            <a:r>
              <a:rPr lang="en-US" sz="2400" dirty="0"/>
              <a:t>                                N</a:t>
            </a:r>
          </a:p>
          <a:p>
            <a:r>
              <a:rPr lang="en-US" sz="2400" dirty="0"/>
              <a:t>                   =     ------------</a:t>
            </a:r>
          </a:p>
          <a:p>
            <a:r>
              <a:rPr lang="en-US" sz="2400" dirty="0"/>
              <a:t>                                m</a:t>
            </a:r>
            <a:r>
              <a:rPr lang="en-US" sz="2400" baseline="30000" dirty="0"/>
              <a:t>2</a:t>
            </a:r>
          </a:p>
        </p:txBody>
      </p:sp>
    </p:spTree>
    <p:extLst>
      <p:ext uri="{BB962C8B-B14F-4D97-AF65-F5344CB8AC3E}">
        <p14:creationId xmlns:p14="http://schemas.microsoft.com/office/powerpoint/2010/main" val="297684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7"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628"/>
            <a:ext cx="8229600" cy="706090"/>
          </a:xfrm>
        </p:spPr>
        <p:txBody>
          <a:bodyPr>
            <a:normAutofit/>
          </a:bodyPr>
          <a:lstStyle/>
          <a:p>
            <a:r>
              <a:rPr lang="en-US" sz="3200" dirty="0">
                <a:solidFill>
                  <a:srgbClr val="FF0000"/>
                </a:solidFill>
              </a:rPr>
              <a:t>Parachute Physics</a:t>
            </a:r>
          </a:p>
        </p:txBody>
      </p:sp>
      <p:sp>
        <p:nvSpPr>
          <p:cNvPr id="3" name="Content Placeholder 2"/>
          <p:cNvSpPr>
            <a:spLocks noGrp="1"/>
          </p:cNvSpPr>
          <p:nvPr>
            <p:ph idx="1"/>
          </p:nvPr>
        </p:nvSpPr>
        <p:spPr>
          <a:xfrm>
            <a:off x="1075009" y="1044179"/>
            <a:ext cx="4644516" cy="955193"/>
          </a:xfrm>
        </p:spPr>
        <p:txBody>
          <a:bodyPr>
            <a:noAutofit/>
          </a:bodyPr>
          <a:lstStyle/>
          <a:p>
            <a:pPr marL="0" indent="0">
              <a:spcBef>
                <a:spcPts val="0"/>
              </a:spcBef>
              <a:buNone/>
            </a:pPr>
            <a:r>
              <a:rPr lang="en-US" sz="2400" dirty="0"/>
              <a:t>Drag and Weight act on a body as it falls through the atmosphere.</a:t>
            </a:r>
          </a:p>
        </p:txBody>
      </p:sp>
      <p:sp>
        <p:nvSpPr>
          <p:cNvPr id="5" name="Content Placeholder 2"/>
          <p:cNvSpPr txBox="1">
            <a:spLocks/>
          </p:cNvSpPr>
          <p:nvPr/>
        </p:nvSpPr>
        <p:spPr>
          <a:xfrm>
            <a:off x="1019438" y="3265044"/>
            <a:ext cx="10369144" cy="812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t>According to Newton’s 2</a:t>
            </a:r>
            <a:r>
              <a:rPr lang="en-US" sz="2400" baseline="30000" dirty="0"/>
              <a:t>nd</a:t>
            </a:r>
            <a:r>
              <a:rPr lang="en-US" sz="2400" dirty="0"/>
              <a:t> Law of Motion, the addition of more drag (an adverse force) results in a lower acceleration.</a:t>
            </a:r>
          </a:p>
        </p:txBody>
      </p:sp>
      <p:sp>
        <p:nvSpPr>
          <p:cNvPr id="6" name="Content Placeholder 2"/>
          <p:cNvSpPr txBox="1">
            <a:spLocks/>
          </p:cNvSpPr>
          <p:nvPr/>
        </p:nvSpPr>
        <p:spPr>
          <a:xfrm>
            <a:off x="1019439" y="5470201"/>
            <a:ext cx="10369149" cy="9111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t>Whether the body actually decelerates (negative acceleration) or not depends on the velocity and altitude (and thus the drag…) when the chute is deployed…</a:t>
            </a:r>
          </a:p>
        </p:txBody>
      </p:sp>
      <p:sp>
        <p:nvSpPr>
          <p:cNvPr id="7" name="Slide Number Placeholder 6"/>
          <p:cNvSpPr>
            <a:spLocks noGrp="1"/>
          </p:cNvSpPr>
          <p:nvPr>
            <p:ph type="sldNum" sz="quarter" idx="12"/>
          </p:nvPr>
        </p:nvSpPr>
        <p:spPr/>
        <p:txBody>
          <a:bodyPr/>
          <a:lstStyle/>
          <a:p>
            <a:fld id="{37085408-D563-46F5-AF3E-0DE3F8C485D3}" type="slidenum">
              <a:rPr lang="en-US" smtClean="0"/>
              <a:t>12</a:t>
            </a:fld>
            <a:endParaRPr lang="en-US"/>
          </a:p>
        </p:txBody>
      </p:sp>
      <p:grpSp>
        <p:nvGrpSpPr>
          <p:cNvPr id="14" name="Group 13"/>
          <p:cNvGrpSpPr/>
          <p:nvPr/>
        </p:nvGrpSpPr>
        <p:grpSpPr>
          <a:xfrm>
            <a:off x="6805556" y="769749"/>
            <a:ext cx="1810725" cy="1619847"/>
            <a:chOff x="6743766" y="754004"/>
            <a:chExt cx="1860682" cy="1619847"/>
          </a:xfrm>
        </p:grpSpPr>
        <p:sp>
          <p:nvSpPr>
            <p:cNvPr id="8" name="Flowchart: Magnetic Disk 7"/>
            <p:cNvSpPr/>
            <p:nvPr/>
          </p:nvSpPr>
          <p:spPr>
            <a:xfrm>
              <a:off x="6743766" y="1224279"/>
              <a:ext cx="863116" cy="4680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161551" y="1773910"/>
              <a:ext cx="0" cy="56833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161551" y="836712"/>
              <a:ext cx="0" cy="3240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34878" y="754004"/>
              <a:ext cx="1152128" cy="369332"/>
            </a:xfrm>
            <a:prstGeom prst="rect">
              <a:avLst/>
            </a:prstGeom>
            <a:noFill/>
          </p:spPr>
          <p:txBody>
            <a:bodyPr wrap="square" rtlCol="0">
              <a:spAutoFit/>
            </a:bodyPr>
            <a:lstStyle/>
            <a:p>
              <a:r>
                <a:rPr lang="en-US" dirty="0"/>
                <a:t>Drag</a:t>
              </a:r>
            </a:p>
          </p:txBody>
        </p:sp>
        <p:sp>
          <p:nvSpPr>
            <p:cNvPr id="13" name="TextBox 12"/>
            <p:cNvSpPr txBox="1"/>
            <p:nvPr/>
          </p:nvSpPr>
          <p:spPr>
            <a:xfrm>
              <a:off x="7452320" y="1727520"/>
              <a:ext cx="1152128" cy="646331"/>
            </a:xfrm>
            <a:prstGeom prst="rect">
              <a:avLst/>
            </a:prstGeom>
            <a:noFill/>
          </p:spPr>
          <p:txBody>
            <a:bodyPr wrap="square" rtlCol="0">
              <a:spAutoFit/>
            </a:bodyPr>
            <a:lstStyle/>
            <a:p>
              <a:r>
                <a:rPr lang="en-US" dirty="0"/>
                <a:t>Gravity (weight)</a:t>
              </a:r>
            </a:p>
          </p:txBody>
        </p:sp>
      </p:grpSp>
      <p:sp>
        <p:nvSpPr>
          <p:cNvPr id="16" name="TextBox 15"/>
          <p:cNvSpPr txBox="1"/>
          <p:nvPr/>
        </p:nvSpPr>
        <p:spPr>
          <a:xfrm>
            <a:off x="2855640" y="4172888"/>
            <a:ext cx="6858762" cy="1200329"/>
          </a:xfrm>
          <a:prstGeom prst="rect">
            <a:avLst/>
          </a:prstGeom>
          <a:noFill/>
        </p:spPr>
        <p:txBody>
          <a:bodyPr wrap="square" rtlCol="0">
            <a:spAutoFit/>
          </a:bodyPr>
          <a:lstStyle/>
          <a:p>
            <a:r>
              <a:rPr lang="en-US" sz="2400" dirty="0">
                <a:solidFill>
                  <a:srgbClr val="FF0000"/>
                </a:solidFill>
              </a:rPr>
              <a:t>                               Force                        Weight - Drag</a:t>
            </a:r>
          </a:p>
          <a:p>
            <a:r>
              <a:rPr lang="en-US" sz="2400" dirty="0">
                <a:solidFill>
                  <a:srgbClr val="FF0000"/>
                </a:solidFill>
              </a:rPr>
              <a:t>F = Ma         a  =  ----------            a  =   -------------------</a:t>
            </a:r>
          </a:p>
          <a:p>
            <a:r>
              <a:rPr lang="en-US" sz="2400" dirty="0">
                <a:solidFill>
                  <a:srgbClr val="FF0000"/>
                </a:solidFill>
              </a:rPr>
              <a:t>                               Mass                              </a:t>
            </a:r>
            <a:r>
              <a:rPr lang="en-US" sz="2400" dirty="0" err="1">
                <a:solidFill>
                  <a:srgbClr val="FF0000"/>
                </a:solidFill>
              </a:rPr>
              <a:t>Mass</a:t>
            </a:r>
            <a:r>
              <a:rPr lang="en-US" sz="2400" dirty="0">
                <a:solidFill>
                  <a:srgbClr val="FF0000"/>
                </a:solidFill>
              </a:rPr>
              <a:t>  </a:t>
            </a:r>
          </a:p>
        </p:txBody>
      </p:sp>
      <p:grpSp>
        <p:nvGrpSpPr>
          <p:cNvPr id="23" name="Group 22">
            <a:extLst>
              <a:ext uri="{FF2B5EF4-FFF2-40B4-BE49-F238E27FC236}">
                <a16:creationId xmlns:a16="http://schemas.microsoft.com/office/drawing/2014/main" id="{146FB8EC-AB12-402A-9E83-2F0DE0881E58}"/>
              </a:ext>
            </a:extLst>
          </p:cNvPr>
          <p:cNvGrpSpPr/>
          <p:nvPr/>
        </p:nvGrpSpPr>
        <p:grpSpPr>
          <a:xfrm>
            <a:off x="1019438" y="572450"/>
            <a:ext cx="10152872" cy="2460506"/>
            <a:chOff x="1019438" y="572450"/>
            <a:chExt cx="10152872" cy="2460506"/>
          </a:xfrm>
        </p:grpSpPr>
        <p:sp>
          <p:nvSpPr>
            <p:cNvPr id="4" name="Content Placeholder 2"/>
            <p:cNvSpPr txBox="1">
              <a:spLocks/>
            </p:cNvSpPr>
            <p:nvPr/>
          </p:nvSpPr>
          <p:spPr>
            <a:xfrm>
              <a:off x="1019438" y="2222866"/>
              <a:ext cx="5652625" cy="8100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t>When the parachute deploys, it creates more drag area, and thus more drag.</a:t>
              </a:r>
            </a:p>
          </p:txBody>
        </p:sp>
        <p:grpSp>
          <p:nvGrpSpPr>
            <p:cNvPr id="15" name="Group 14">
              <a:extLst>
                <a:ext uri="{FF2B5EF4-FFF2-40B4-BE49-F238E27FC236}">
                  <a16:creationId xmlns:a16="http://schemas.microsoft.com/office/drawing/2014/main" id="{E20FC8CF-F53E-4591-9CE9-47CE16B396FE}"/>
                </a:ext>
              </a:extLst>
            </p:cNvPr>
            <p:cNvGrpSpPr/>
            <p:nvPr/>
          </p:nvGrpSpPr>
          <p:grpSpPr>
            <a:xfrm>
              <a:off x="8701819" y="572450"/>
              <a:ext cx="2470491" cy="2450767"/>
              <a:chOff x="8701819" y="572450"/>
              <a:chExt cx="2470491" cy="2450767"/>
            </a:xfrm>
          </p:grpSpPr>
          <p:grpSp>
            <p:nvGrpSpPr>
              <p:cNvPr id="17" name="Group 16"/>
              <p:cNvGrpSpPr/>
              <p:nvPr/>
            </p:nvGrpSpPr>
            <p:grpSpPr>
              <a:xfrm>
                <a:off x="9395875" y="572450"/>
                <a:ext cx="1776435" cy="2450767"/>
                <a:chOff x="6743766" y="-76916"/>
                <a:chExt cx="1860682" cy="2450767"/>
              </a:xfrm>
            </p:grpSpPr>
            <p:sp>
              <p:nvSpPr>
                <p:cNvPr id="18" name="Flowchart: Magnetic Disk 17"/>
                <p:cNvSpPr/>
                <p:nvPr/>
              </p:nvSpPr>
              <p:spPr>
                <a:xfrm>
                  <a:off x="6743766" y="1224279"/>
                  <a:ext cx="863116" cy="4680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7175814" y="1776096"/>
                  <a:ext cx="0" cy="56833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7187335" y="-76916"/>
                  <a:ext cx="0" cy="984342"/>
                </a:xfrm>
                <a:prstGeom prst="straightConnector1">
                  <a:avLst/>
                </a:prstGeom>
                <a:ln w="984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94377" y="442316"/>
                  <a:ext cx="1152128" cy="369332"/>
                </a:xfrm>
                <a:prstGeom prst="rect">
                  <a:avLst/>
                </a:prstGeom>
                <a:noFill/>
              </p:spPr>
              <p:txBody>
                <a:bodyPr wrap="square" rtlCol="0">
                  <a:spAutoFit/>
                </a:bodyPr>
                <a:lstStyle/>
                <a:p>
                  <a:r>
                    <a:rPr lang="en-US" dirty="0"/>
                    <a:t>Drag</a:t>
                  </a:r>
                </a:p>
              </p:txBody>
            </p:sp>
            <p:sp>
              <p:nvSpPr>
                <p:cNvPr id="22" name="TextBox 21"/>
                <p:cNvSpPr txBox="1"/>
                <p:nvPr/>
              </p:nvSpPr>
              <p:spPr>
                <a:xfrm>
                  <a:off x="7452320" y="1727520"/>
                  <a:ext cx="1152128" cy="646331"/>
                </a:xfrm>
                <a:prstGeom prst="rect">
                  <a:avLst/>
                </a:prstGeom>
                <a:noFill/>
              </p:spPr>
              <p:txBody>
                <a:bodyPr wrap="square" rtlCol="0">
                  <a:spAutoFit/>
                </a:bodyPr>
                <a:lstStyle/>
                <a:p>
                  <a:r>
                    <a:rPr lang="en-US" dirty="0"/>
                    <a:t>Gravity (weight)</a:t>
                  </a:r>
                </a:p>
              </p:txBody>
            </p:sp>
          </p:grpSp>
          <p:sp>
            <p:nvSpPr>
              <p:cNvPr id="11" name="Cylinder 10">
                <a:extLst>
                  <a:ext uri="{FF2B5EF4-FFF2-40B4-BE49-F238E27FC236}">
                    <a16:creationId xmlns:a16="http://schemas.microsoft.com/office/drawing/2014/main" id="{E6D17C6F-C701-4369-A3FF-F6EC840D3E87}"/>
                  </a:ext>
                </a:extLst>
              </p:cNvPr>
              <p:cNvSpPr/>
              <p:nvPr/>
            </p:nvSpPr>
            <p:spPr>
              <a:xfrm>
                <a:off x="8701819" y="1697976"/>
                <a:ext cx="2212148" cy="326868"/>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4598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13</a:t>
            </a:fld>
            <a:endParaRPr lang="en-US"/>
          </a:p>
        </p:txBody>
      </p:sp>
      <p:sp>
        <p:nvSpPr>
          <p:cNvPr id="2" name="Title 1"/>
          <p:cNvSpPr>
            <a:spLocks noGrp="1"/>
          </p:cNvSpPr>
          <p:nvPr>
            <p:ph type="title" idx="4294967295"/>
          </p:nvPr>
        </p:nvSpPr>
        <p:spPr>
          <a:xfrm>
            <a:off x="1981199" y="211279"/>
            <a:ext cx="8229600" cy="706437"/>
          </a:xfrm>
        </p:spPr>
        <p:txBody>
          <a:bodyPr>
            <a:normAutofit/>
          </a:bodyPr>
          <a:lstStyle/>
          <a:p>
            <a:r>
              <a:rPr lang="en-US" sz="3200" dirty="0">
                <a:solidFill>
                  <a:srgbClr val="FF0000"/>
                </a:solidFill>
              </a:rPr>
              <a:t>Parachute Physics</a:t>
            </a:r>
          </a:p>
        </p:txBody>
      </p:sp>
      <p:sp>
        <p:nvSpPr>
          <p:cNvPr id="3" name="Content Placeholder 2"/>
          <p:cNvSpPr>
            <a:spLocks noGrp="1"/>
          </p:cNvSpPr>
          <p:nvPr>
            <p:ph idx="4294967295"/>
          </p:nvPr>
        </p:nvSpPr>
        <p:spPr>
          <a:xfrm>
            <a:off x="856616" y="1048032"/>
            <a:ext cx="6950075" cy="1471613"/>
          </a:xfrm>
        </p:spPr>
        <p:txBody>
          <a:bodyPr>
            <a:noAutofit/>
          </a:bodyPr>
          <a:lstStyle/>
          <a:p>
            <a:pPr marL="0" indent="0">
              <a:buNone/>
            </a:pPr>
            <a:r>
              <a:rPr lang="en-US" sz="2400" dirty="0"/>
              <a:t>If the body has a </a:t>
            </a:r>
            <a:r>
              <a:rPr lang="en-US" sz="2400" b="1" dirty="0"/>
              <a:t>high velocity</a:t>
            </a:r>
            <a:r>
              <a:rPr lang="en-US" sz="2400" dirty="0"/>
              <a:t> at parachute deployment, the </a:t>
            </a:r>
            <a:r>
              <a:rPr lang="en-US" sz="2400" u="sng" dirty="0"/>
              <a:t>drag may be greater than the weight</a:t>
            </a:r>
            <a:r>
              <a:rPr lang="en-US" sz="2400" dirty="0"/>
              <a:t>.  In this case, the body will have a negative acceleration (deceleration) and the system will slow down.</a:t>
            </a:r>
          </a:p>
        </p:txBody>
      </p:sp>
      <p:sp>
        <p:nvSpPr>
          <p:cNvPr id="6" name="Content Placeholder 2"/>
          <p:cNvSpPr txBox="1">
            <a:spLocks/>
          </p:cNvSpPr>
          <p:nvPr/>
        </p:nvSpPr>
        <p:spPr>
          <a:xfrm>
            <a:off x="875420" y="4507376"/>
            <a:ext cx="10441159" cy="1261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In either case, the velocity will change (increase or decrease).  And as the velocity changes so does the drag...  Eventually the system will reach an </a:t>
            </a:r>
            <a:r>
              <a:rPr lang="en-US" sz="2400" u="sng" dirty="0"/>
              <a:t>equilibrium</a:t>
            </a:r>
            <a:r>
              <a:rPr lang="en-US" sz="2400" dirty="0"/>
              <a:t> </a:t>
            </a:r>
            <a:r>
              <a:rPr lang="en-US" sz="2400" u="sng" dirty="0"/>
              <a:t>point</a:t>
            </a:r>
            <a:r>
              <a:rPr lang="en-US" sz="2400" dirty="0"/>
              <a:t> where the </a:t>
            </a:r>
            <a:r>
              <a:rPr lang="en-US" sz="2400" dirty="0">
                <a:solidFill>
                  <a:srgbClr val="FF0000"/>
                </a:solidFill>
              </a:rPr>
              <a:t>drag equals the weight.</a:t>
            </a:r>
          </a:p>
        </p:txBody>
      </p:sp>
      <p:sp>
        <p:nvSpPr>
          <p:cNvPr id="16" name="TextBox 15"/>
          <p:cNvSpPr txBox="1"/>
          <p:nvPr/>
        </p:nvSpPr>
        <p:spPr>
          <a:xfrm>
            <a:off x="8481981" y="1049690"/>
            <a:ext cx="3060340" cy="1323439"/>
          </a:xfrm>
          <a:prstGeom prst="rect">
            <a:avLst/>
          </a:prstGeom>
          <a:noFill/>
        </p:spPr>
        <p:txBody>
          <a:bodyPr wrap="square" rtlCol="0">
            <a:spAutoFit/>
          </a:bodyPr>
          <a:lstStyle/>
          <a:p>
            <a:r>
              <a:rPr lang="en-US" sz="2400" dirty="0">
                <a:solidFill>
                  <a:srgbClr val="FF0000"/>
                </a:solidFill>
              </a:rPr>
              <a:t>         Weight - </a:t>
            </a:r>
            <a:r>
              <a:rPr lang="en-US" sz="3200" dirty="0">
                <a:solidFill>
                  <a:srgbClr val="FF0000"/>
                </a:solidFill>
              </a:rPr>
              <a:t>Drag</a:t>
            </a:r>
          </a:p>
          <a:p>
            <a:r>
              <a:rPr lang="en-US" sz="2400" dirty="0">
                <a:solidFill>
                  <a:srgbClr val="FF0000"/>
                </a:solidFill>
              </a:rPr>
              <a:t>a  =   --------------------</a:t>
            </a:r>
          </a:p>
          <a:p>
            <a:r>
              <a:rPr lang="en-US" sz="2400" dirty="0">
                <a:solidFill>
                  <a:srgbClr val="FF0000"/>
                </a:solidFill>
              </a:rPr>
              <a:t>                 Mass  </a:t>
            </a:r>
          </a:p>
        </p:txBody>
      </p:sp>
      <p:grpSp>
        <p:nvGrpSpPr>
          <p:cNvPr id="4" name="Group 3">
            <a:extLst>
              <a:ext uri="{FF2B5EF4-FFF2-40B4-BE49-F238E27FC236}">
                <a16:creationId xmlns:a16="http://schemas.microsoft.com/office/drawing/2014/main" id="{723B0DB6-3E09-4349-A97B-500E65EADC32}"/>
              </a:ext>
            </a:extLst>
          </p:cNvPr>
          <p:cNvGrpSpPr/>
          <p:nvPr/>
        </p:nvGrpSpPr>
        <p:grpSpPr>
          <a:xfrm>
            <a:off x="870836" y="2780277"/>
            <a:ext cx="10695442" cy="1692839"/>
            <a:chOff x="870836" y="2600908"/>
            <a:chExt cx="10695442" cy="1692839"/>
          </a:xfrm>
        </p:grpSpPr>
        <p:sp>
          <p:nvSpPr>
            <p:cNvPr id="5" name="Content Placeholder 2"/>
            <p:cNvSpPr txBox="1">
              <a:spLocks/>
            </p:cNvSpPr>
            <p:nvPr/>
          </p:nvSpPr>
          <p:spPr>
            <a:xfrm>
              <a:off x="870836" y="2600908"/>
              <a:ext cx="6809339" cy="16928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If the body has a </a:t>
              </a:r>
              <a:r>
                <a:rPr lang="en-US" sz="2400" b="1" dirty="0"/>
                <a:t>low velocity </a:t>
              </a:r>
              <a:r>
                <a:rPr lang="en-US" sz="2400" dirty="0"/>
                <a:t>at parachute deployment, the </a:t>
              </a:r>
              <a:r>
                <a:rPr lang="en-US" sz="2400" u="sng" dirty="0"/>
                <a:t>drag may be less than the weight</a:t>
              </a:r>
              <a:r>
                <a:rPr lang="en-US" sz="2400" dirty="0"/>
                <a:t>.  In this case, the body will continue to accelerate and speed up, but not with the same magnitude.</a:t>
              </a:r>
            </a:p>
          </p:txBody>
        </p:sp>
        <p:sp>
          <p:nvSpPr>
            <p:cNvPr id="8" name="TextBox 7">
              <a:extLst>
                <a:ext uri="{FF2B5EF4-FFF2-40B4-BE49-F238E27FC236}">
                  <a16:creationId xmlns:a16="http://schemas.microsoft.com/office/drawing/2014/main" id="{E0766C25-D74E-4224-9EBD-C9340133AB49}"/>
                </a:ext>
              </a:extLst>
            </p:cNvPr>
            <p:cNvSpPr txBox="1"/>
            <p:nvPr/>
          </p:nvSpPr>
          <p:spPr>
            <a:xfrm>
              <a:off x="8505938" y="2649466"/>
              <a:ext cx="3060340" cy="1200329"/>
            </a:xfrm>
            <a:prstGeom prst="rect">
              <a:avLst/>
            </a:prstGeom>
            <a:noFill/>
          </p:spPr>
          <p:txBody>
            <a:bodyPr wrap="square" rtlCol="0">
              <a:spAutoFit/>
            </a:bodyPr>
            <a:lstStyle/>
            <a:p>
              <a:r>
                <a:rPr lang="en-US" sz="2400" dirty="0">
                  <a:solidFill>
                    <a:srgbClr val="FF0000"/>
                  </a:solidFill>
                </a:rPr>
                <a:t>          Weight - </a:t>
              </a:r>
              <a:r>
                <a:rPr lang="en-US" b="1" dirty="0">
                  <a:solidFill>
                    <a:srgbClr val="FF0000"/>
                  </a:solidFill>
                </a:rPr>
                <a:t>Drag</a:t>
              </a:r>
            </a:p>
            <a:p>
              <a:r>
                <a:rPr lang="en-US" sz="2400" dirty="0">
                  <a:solidFill>
                    <a:srgbClr val="FF0000"/>
                  </a:solidFill>
                </a:rPr>
                <a:t>a  =   -------------------</a:t>
              </a:r>
            </a:p>
            <a:p>
              <a:r>
                <a:rPr lang="en-US" sz="2400" dirty="0">
                  <a:solidFill>
                    <a:srgbClr val="FF0000"/>
                  </a:solidFill>
                </a:rPr>
                <a:t>                 Mass  </a:t>
              </a:r>
            </a:p>
          </p:txBody>
        </p:sp>
      </p:grpSp>
    </p:spTree>
    <p:extLst>
      <p:ext uri="{BB962C8B-B14F-4D97-AF65-F5344CB8AC3E}">
        <p14:creationId xmlns:p14="http://schemas.microsoft.com/office/powerpoint/2010/main" val="72697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14</a:t>
            </a:fld>
            <a:endParaRPr lang="en-US"/>
          </a:p>
        </p:txBody>
      </p:sp>
      <p:sp>
        <p:nvSpPr>
          <p:cNvPr id="3" name="Content Placeholder 2"/>
          <p:cNvSpPr>
            <a:spLocks noGrp="1"/>
          </p:cNvSpPr>
          <p:nvPr>
            <p:ph idx="4294967295"/>
          </p:nvPr>
        </p:nvSpPr>
        <p:spPr>
          <a:xfrm>
            <a:off x="803412" y="2384884"/>
            <a:ext cx="7308812" cy="1938080"/>
          </a:xfrm>
        </p:spPr>
        <p:txBody>
          <a:bodyPr>
            <a:noAutofit/>
          </a:bodyPr>
          <a:lstStyle/>
          <a:p>
            <a:pPr marL="0" indent="0">
              <a:buNone/>
            </a:pPr>
            <a:r>
              <a:rPr lang="en-US" sz="2400" dirty="0"/>
              <a:t>If drag starts off lower than the weight, the acceleration will be positive.  This means the velocity will increase.  Increasing velocity means increasing drag.  Eventually drag will increase to a point where it will equal the weight and acceleration will become zero…</a:t>
            </a:r>
          </a:p>
        </p:txBody>
      </p:sp>
      <p:sp>
        <p:nvSpPr>
          <p:cNvPr id="4" name="Content Placeholder 2"/>
          <p:cNvSpPr txBox="1">
            <a:spLocks/>
          </p:cNvSpPr>
          <p:nvPr/>
        </p:nvSpPr>
        <p:spPr>
          <a:xfrm>
            <a:off x="1631504" y="918993"/>
            <a:ext cx="9261419" cy="6478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We can understand this a little better by examining the </a:t>
            </a:r>
            <a:r>
              <a:rPr lang="en-US" sz="2400" b="1" dirty="0"/>
              <a:t>Drag Equation</a:t>
            </a:r>
            <a:r>
              <a:rPr lang="en-US" sz="2400" dirty="0"/>
              <a:t>:</a:t>
            </a:r>
          </a:p>
        </p:txBody>
      </p:sp>
      <p:sp>
        <p:nvSpPr>
          <p:cNvPr id="5" name="Content Placeholder 2"/>
          <p:cNvSpPr txBox="1">
            <a:spLocks/>
          </p:cNvSpPr>
          <p:nvPr/>
        </p:nvSpPr>
        <p:spPr>
          <a:xfrm>
            <a:off x="1850259" y="1344992"/>
            <a:ext cx="8721359" cy="8280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000" b="1" dirty="0"/>
          </a:p>
          <a:p>
            <a:pPr marL="0" indent="0">
              <a:buNone/>
            </a:pPr>
            <a:r>
              <a:rPr lang="en-US" sz="2400" b="1" dirty="0"/>
              <a:t>  </a:t>
            </a:r>
            <a:r>
              <a:rPr lang="en-US" sz="2400" b="1" dirty="0">
                <a:solidFill>
                  <a:srgbClr val="FF0000"/>
                </a:solidFill>
              </a:rPr>
              <a:t>DRAG  =   ½   x   Air Density   x   Velocity</a:t>
            </a:r>
            <a:r>
              <a:rPr lang="en-US" sz="2400" b="1" baseline="30000" dirty="0">
                <a:solidFill>
                  <a:srgbClr val="FF0000"/>
                </a:solidFill>
              </a:rPr>
              <a:t>2</a:t>
            </a:r>
            <a:r>
              <a:rPr lang="en-US" sz="2400" b="1" dirty="0">
                <a:solidFill>
                  <a:srgbClr val="FF0000"/>
                </a:solidFill>
              </a:rPr>
              <a:t>   x  Drag </a:t>
            </a:r>
            <a:r>
              <a:rPr lang="en-US" sz="2400" b="1" dirty="0" err="1">
                <a:solidFill>
                  <a:srgbClr val="FF0000"/>
                </a:solidFill>
              </a:rPr>
              <a:t>Coeff</a:t>
            </a:r>
            <a:r>
              <a:rPr lang="en-US" sz="2400" b="1" dirty="0">
                <a:solidFill>
                  <a:srgbClr val="FF0000"/>
                </a:solidFill>
              </a:rPr>
              <a:t>   x   Area</a:t>
            </a:r>
            <a:endParaRPr lang="en-US" sz="2400" dirty="0"/>
          </a:p>
        </p:txBody>
      </p:sp>
      <p:sp>
        <p:nvSpPr>
          <p:cNvPr id="6" name="Content Placeholder 2"/>
          <p:cNvSpPr txBox="1">
            <a:spLocks/>
          </p:cNvSpPr>
          <p:nvPr/>
        </p:nvSpPr>
        <p:spPr>
          <a:xfrm>
            <a:off x="1199456" y="274752"/>
            <a:ext cx="10189132" cy="6478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FF0000"/>
                </a:solidFill>
              </a:rPr>
              <a:t>Why does the system move towards an equilibrium point?</a:t>
            </a:r>
          </a:p>
        </p:txBody>
      </p:sp>
      <p:sp>
        <p:nvSpPr>
          <p:cNvPr id="8" name="Content Placeholder 2"/>
          <p:cNvSpPr txBox="1">
            <a:spLocks/>
          </p:cNvSpPr>
          <p:nvPr/>
        </p:nvSpPr>
        <p:spPr>
          <a:xfrm>
            <a:off x="803412" y="4437112"/>
            <a:ext cx="7128792" cy="2074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If drag starts off higher than the weight, the acceleration will be negative and the system will slow down.  Decreasing velocity means decreasing drag.  Eventually drag will decrease to a point where it will equal the weight and acceleration will become zero...</a:t>
            </a:r>
          </a:p>
        </p:txBody>
      </p:sp>
      <p:sp>
        <p:nvSpPr>
          <p:cNvPr id="9" name="TextBox 8"/>
          <p:cNvSpPr txBox="1"/>
          <p:nvPr/>
        </p:nvSpPr>
        <p:spPr>
          <a:xfrm>
            <a:off x="8328248" y="2517955"/>
            <a:ext cx="3060340" cy="1200329"/>
          </a:xfrm>
          <a:prstGeom prst="rect">
            <a:avLst/>
          </a:prstGeom>
          <a:noFill/>
        </p:spPr>
        <p:txBody>
          <a:bodyPr wrap="square" rtlCol="0">
            <a:spAutoFit/>
          </a:bodyPr>
          <a:lstStyle/>
          <a:p>
            <a:r>
              <a:rPr lang="en-US" sz="2400" dirty="0">
                <a:solidFill>
                  <a:srgbClr val="FF0000"/>
                </a:solidFill>
              </a:rPr>
              <a:t>           Weight – </a:t>
            </a:r>
            <a:r>
              <a:rPr lang="en-US" sz="1600" dirty="0">
                <a:solidFill>
                  <a:srgbClr val="FF0000"/>
                </a:solidFill>
              </a:rPr>
              <a:t>Drag</a:t>
            </a:r>
          </a:p>
          <a:p>
            <a:r>
              <a:rPr lang="en-US" sz="2400" dirty="0">
                <a:solidFill>
                  <a:srgbClr val="FF0000"/>
                </a:solidFill>
              </a:rPr>
              <a:t>a  =   -------------------</a:t>
            </a:r>
          </a:p>
          <a:p>
            <a:r>
              <a:rPr lang="en-US" sz="2400" dirty="0">
                <a:solidFill>
                  <a:srgbClr val="FF0000"/>
                </a:solidFill>
              </a:rPr>
              <a:t>                 Mass  </a:t>
            </a:r>
          </a:p>
        </p:txBody>
      </p:sp>
      <p:sp>
        <p:nvSpPr>
          <p:cNvPr id="10" name="TextBox 9"/>
          <p:cNvSpPr txBox="1"/>
          <p:nvPr/>
        </p:nvSpPr>
        <p:spPr>
          <a:xfrm>
            <a:off x="8312772" y="4607652"/>
            <a:ext cx="3060340" cy="1384995"/>
          </a:xfrm>
          <a:prstGeom prst="rect">
            <a:avLst/>
          </a:prstGeom>
          <a:noFill/>
        </p:spPr>
        <p:txBody>
          <a:bodyPr wrap="square" rtlCol="0">
            <a:spAutoFit/>
          </a:bodyPr>
          <a:lstStyle/>
          <a:p>
            <a:r>
              <a:rPr lang="en-US" sz="2400" dirty="0">
                <a:solidFill>
                  <a:srgbClr val="FF0000"/>
                </a:solidFill>
              </a:rPr>
              <a:t>         Weight – </a:t>
            </a:r>
            <a:r>
              <a:rPr lang="en-US" sz="3600" dirty="0">
                <a:solidFill>
                  <a:srgbClr val="FF0000"/>
                </a:solidFill>
              </a:rPr>
              <a:t>Drag</a:t>
            </a:r>
          </a:p>
          <a:p>
            <a:r>
              <a:rPr lang="en-US" sz="2400" dirty="0">
                <a:solidFill>
                  <a:srgbClr val="FF0000"/>
                </a:solidFill>
              </a:rPr>
              <a:t>a  =   ----------------------</a:t>
            </a:r>
          </a:p>
          <a:p>
            <a:r>
              <a:rPr lang="en-US" sz="2400" dirty="0">
                <a:solidFill>
                  <a:srgbClr val="FF0000"/>
                </a:solidFill>
              </a:rPr>
              <a:t>                 Mass  </a:t>
            </a:r>
          </a:p>
        </p:txBody>
      </p:sp>
    </p:spTree>
    <p:extLst>
      <p:ext uri="{BB962C8B-B14F-4D97-AF65-F5344CB8AC3E}">
        <p14:creationId xmlns:p14="http://schemas.microsoft.com/office/powerpoint/2010/main" val="10935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build="p"/>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15</a:t>
            </a:fld>
            <a:endParaRPr lang="en-US"/>
          </a:p>
        </p:txBody>
      </p:sp>
      <p:sp>
        <p:nvSpPr>
          <p:cNvPr id="2" name="Title 1"/>
          <p:cNvSpPr>
            <a:spLocks noGrp="1"/>
          </p:cNvSpPr>
          <p:nvPr>
            <p:ph type="title" idx="4294967295"/>
          </p:nvPr>
        </p:nvSpPr>
        <p:spPr>
          <a:xfrm>
            <a:off x="1981200" y="216327"/>
            <a:ext cx="8229600" cy="706437"/>
          </a:xfrm>
        </p:spPr>
        <p:txBody>
          <a:bodyPr>
            <a:normAutofit/>
          </a:bodyPr>
          <a:lstStyle/>
          <a:p>
            <a:r>
              <a:rPr lang="en-US" sz="3200" dirty="0">
                <a:solidFill>
                  <a:srgbClr val="FF0000"/>
                </a:solidFill>
              </a:rPr>
              <a:t>Parachute Physics</a:t>
            </a:r>
          </a:p>
        </p:txBody>
      </p:sp>
      <p:sp>
        <p:nvSpPr>
          <p:cNvPr id="3" name="Content Placeholder 2"/>
          <p:cNvSpPr>
            <a:spLocks noGrp="1"/>
          </p:cNvSpPr>
          <p:nvPr>
            <p:ph idx="4294967295"/>
          </p:nvPr>
        </p:nvSpPr>
        <p:spPr>
          <a:xfrm>
            <a:off x="911425" y="1526833"/>
            <a:ext cx="6175375" cy="1416050"/>
          </a:xfrm>
        </p:spPr>
        <p:txBody>
          <a:bodyPr>
            <a:normAutofit/>
          </a:bodyPr>
          <a:lstStyle/>
          <a:p>
            <a:pPr marL="0" indent="0">
              <a:buNone/>
            </a:pPr>
            <a:r>
              <a:rPr lang="en-US" sz="2400" dirty="0"/>
              <a:t>When </a:t>
            </a:r>
            <a:r>
              <a:rPr lang="en-US" sz="2400" b="1" dirty="0"/>
              <a:t>drag</a:t>
            </a:r>
            <a:r>
              <a:rPr lang="en-US" sz="2400" dirty="0"/>
              <a:t> is </a:t>
            </a:r>
            <a:r>
              <a:rPr lang="en-US" sz="2400" b="1" dirty="0"/>
              <a:t>equal to </a:t>
            </a:r>
            <a:r>
              <a:rPr lang="en-US" sz="2400" dirty="0"/>
              <a:t>the </a:t>
            </a:r>
            <a:r>
              <a:rPr lang="en-US" sz="2400" b="1" dirty="0"/>
              <a:t>weight</a:t>
            </a:r>
            <a:r>
              <a:rPr lang="en-US" sz="2400" dirty="0"/>
              <a:t>, the composite force (numerator) becomes zero, which makes the overall acceleration zero...</a:t>
            </a:r>
          </a:p>
        </p:txBody>
      </p:sp>
      <p:sp>
        <p:nvSpPr>
          <p:cNvPr id="8" name="Content Placeholder 2"/>
          <p:cNvSpPr txBox="1">
            <a:spLocks/>
          </p:cNvSpPr>
          <p:nvPr/>
        </p:nvSpPr>
        <p:spPr>
          <a:xfrm>
            <a:off x="911425" y="3389628"/>
            <a:ext cx="10153128"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An acceleration of zero means the velocity is not changing.  When velocity stops changing, the descending system has reached “</a:t>
            </a:r>
            <a:r>
              <a:rPr lang="en-US" sz="2400" b="1" dirty="0"/>
              <a:t>Terminal Velocity</a:t>
            </a:r>
            <a:r>
              <a:rPr lang="en-US" sz="2400" dirty="0"/>
              <a:t>”.</a:t>
            </a:r>
          </a:p>
        </p:txBody>
      </p:sp>
      <p:sp>
        <p:nvSpPr>
          <p:cNvPr id="9" name="TextBox 8"/>
          <p:cNvSpPr txBox="1"/>
          <p:nvPr/>
        </p:nvSpPr>
        <p:spPr>
          <a:xfrm>
            <a:off x="7356140" y="1526833"/>
            <a:ext cx="3060340" cy="1200329"/>
          </a:xfrm>
          <a:prstGeom prst="rect">
            <a:avLst/>
          </a:prstGeom>
          <a:noFill/>
        </p:spPr>
        <p:txBody>
          <a:bodyPr wrap="square" rtlCol="0">
            <a:spAutoFit/>
          </a:bodyPr>
          <a:lstStyle/>
          <a:p>
            <a:r>
              <a:rPr lang="en-US" sz="2400" dirty="0">
                <a:solidFill>
                  <a:srgbClr val="FF0000"/>
                </a:solidFill>
              </a:rPr>
              <a:t>          Weight - Drag</a:t>
            </a:r>
          </a:p>
          <a:p>
            <a:r>
              <a:rPr lang="en-US" sz="2400" dirty="0">
                <a:solidFill>
                  <a:srgbClr val="FF0000"/>
                </a:solidFill>
              </a:rPr>
              <a:t>a  =   --------------------</a:t>
            </a:r>
          </a:p>
          <a:p>
            <a:r>
              <a:rPr lang="en-US" sz="2400" dirty="0">
                <a:solidFill>
                  <a:srgbClr val="FF0000"/>
                </a:solidFill>
              </a:rPr>
              <a:t>                  Mass  </a:t>
            </a:r>
          </a:p>
        </p:txBody>
      </p:sp>
      <p:sp>
        <p:nvSpPr>
          <p:cNvPr id="10" name="Content Placeholder 2">
            <a:extLst>
              <a:ext uri="{FF2B5EF4-FFF2-40B4-BE49-F238E27FC236}">
                <a16:creationId xmlns:a16="http://schemas.microsoft.com/office/drawing/2014/main" id="{599645E5-D42A-4E8F-8B9B-EADE6849BC71}"/>
              </a:ext>
            </a:extLst>
          </p:cNvPr>
          <p:cNvSpPr txBox="1">
            <a:spLocks/>
          </p:cNvSpPr>
          <p:nvPr/>
        </p:nvSpPr>
        <p:spPr>
          <a:xfrm>
            <a:off x="911425" y="4531808"/>
            <a:ext cx="10153128"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When the system has reached </a:t>
            </a:r>
            <a:r>
              <a:rPr lang="en-US" sz="2400" b="1" dirty="0"/>
              <a:t>Terminal Velocity </a:t>
            </a:r>
            <a:r>
              <a:rPr lang="en-US" sz="2400" dirty="0"/>
              <a:t>it will descend at a constant velocity until it hits the ground.</a:t>
            </a:r>
          </a:p>
        </p:txBody>
      </p:sp>
    </p:spTree>
    <p:extLst>
      <p:ext uri="{BB962C8B-B14F-4D97-AF65-F5344CB8AC3E}">
        <p14:creationId xmlns:p14="http://schemas.microsoft.com/office/powerpoint/2010/main" val="38069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4389" y="155815"/>
            <a:ext cx="8008904" cy="584775"/>
          </a:xfrm>
          <a:prstGeom prst="rect">
            <a:avLst/>
          </a:prstGeom>
          <a:noFill/>
        </p:spPr>
        <p:txBody>
          <a:bodyPr wrap="square" rtlCol="0">
            <a:spAutoFit/>
          </a:bodyPr>
          <a:lstStyle/>
          <a:p>
            <a:pPr algn="ctr"/>
            <a:r>
              <a:rPr lang="en-US" sz="3200" dirty="0">
                <a:solidFill>
                  <a:srgbClr val="FF0000"/>
                </a:solidFill>
              </a:rPr>
              <a:t>Using Terminal Velocity to Design a Parachute</a:t>
            </a:r>
          </a:p>
        </p:txBody>
      </p:sp>
      <p:sp>
        <p:nvSpPr>
          <p:cNvPr id="5" name="TextBox 4"/>
          <p:cNvSpPr txBox="1"/>
          <p:nvPr/>
        </p:nvSpPr>
        <p:spPr>
          <a:xfrm>
            <a:off x="3046052" y="1421844"/>
            <a:ext cx="6472784" cy="461665"/>
          </a:xfrm>
          <a:prstGeom prst="rect">
            <a:avLst/>
          </a:prstGeom>
          <a:noFill/>
        </p:spPr>
        <p:txBody>
          <a:bodyPr wrap="square" rtlCol="0">
            <a:spAutoFit/>
          </a:bodyPr>
          <a:lstStyle/>
          <a:p>
            <a:r>
              <a:rPr lang="en-US" sz="2400" dirty="0"/>
              <a:t>For Terminal Velocity:         </a:t>
            </a:r>
            <a:r>
              <a:rPr lang="en-US" sz="2400" b="1" dirty="0"/>
              <a:t>DRAG   =   WEIGHT</a:t>
            </a:r>
          </a:p>
        </p:txBody>
      </p:sp>
      <p:grpSp>
        <p:nvGrpSpPr>
          <p:cNvPr id="9" name="Group 8"/>
          <p:cNvGrpSpPr/>
          <p:nvPr/>
        </p:nvGrpSpPr>
        <p:grpSpPr>
          <a:xfrm>
            <a:off x="1996850" y="2828258"/>
            <a:ext cx="1218831" cy="816184"/>
            <a:chOff x="647564" y="2456892"/>
            <a:chExt cx="936104" cy="816184"/>
          </a:xfrm>
        </p:grpSpPr>
        <p:sp>
          <p:nvSpPr>
            <p:cNvPr id="7" name="Rounded Rectangle 6"/>
            <p:cNvSpPr/>
            <p:nvPr/>
          </p:nvSpPr>
          <p:spPr>
            <a:xfrm>
              <a:off x="647564" y="2456892"/>
              <a:ext cx="936104"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3588" y="2965299"/>
              <a:ext cx="612068" cy="307777"/>
            </a:xfrm>
            <a:prstGeom prst="rect">
              <a:avLst/>
            </a:prstGeom>
            <a:noFill/>
          </p:spPr>
          <p:txBody>
            <a:bodyPr wrap="square" rtlCol="0">
              <a:spAutoFit/>
            </a:bodyPr>
            <a:lstStyle/>
            <a:p>
              <a:r>
                <a:rPr lang="en-US" sz="1400" dirty="0">
                  <a:solidFill>
                    <a:srgbClr val="FF0000"/>
                  </a:solidFill>
                </a:rPr>
                <a:t>Fixed</a:t>
              </a:r>
            </a:p>
          </p:txBody>
        </p:sp>
      </p:grpSp>
      <p:grpSp>
        <p:nvGrpSpPr>
          <p:cNvPr id="10" name="Group 9"/>
          <p:cNvGrpSpPr/>
          <p:nvPr/>
        </p:nvGrpSpPr>
        <p:grpSpPr>
          <a:xfrm>
            <a:off x="3431704" y="2816350"/>
            <a:ext cx="612068" cy="816184"/>
            <a:chOff x="507428" y="2456892"/>
            <a:chExt cx="612068" cy="816184"/>
          </a:xfrm>
        </p:grpSpPr>
        <p:sp>
          <p:nvSpPr>
            <p:cNvPr id="11" name="Rounded Rectangle 10"/>
            <p:cNvSpPr/>
            <p:nvPr/>
          </p:nvSpPr>
          <p:spPr>
            <a:xfrm>
              <a:off x="647564" y="2456892"/>
              <a:ext cx="279647"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7428" y="2965299"/>
              <a:ext cx="612068" cy="307777"/>
            </a:xfrm>
            <a:prstGeom prst="rect">
              <a:avLst/>
            </a:prstGeom>
            <a:noFill/>
          </p:spPr>
          <p:txBody>
            <a:bodyPr wrap="square" rtlCol="0">
              <a:spAutoFit/>
            </a:bodyPr>
            <a:lstStyle/>
            <a:p>
              <a:r>
                <a:rPr lang="en-US" sz="1400" dirty="0">
                  <a:solidFill>
                    <a:srgbClr val="FF0000"/>
                  </a:solidFill>
                </a:rPr>
                <a:t>Fixed</a:t>
              </a:r>
            </a:p>
          </p:txBody>
        </p:sp>
      </p:grpSp>
      <p:grpSp>
        <p:nvGrpSpPr>
          <p:cNvPr id="13" name="Group 12"/>
          <p:cNvGrpSpPr/>
          <p:nvPr/>
        </p:nvGrpSpPr>
        <p:grpSpPr>
          <a:xfrm>
            <a:off x="4140016" y="2816350"/>
            <a:ext cx="1559940" cy="811833"/>
            <a:chOff x="647563" y="2456892"/>
            <a:chExt cx="2003959" cy="811833"/>
          </a:xfrm>
        </p:grpSpPr>
        <p:sp>
          <p:nvSpPr>
            <p:cNvPr id="14" name="Rounded Rectangle 13"/>
            <p:cNvSpPr/>
            <p:nvPr/>
          </p:nvSpPr>
          <p:spPr>
            <a:xfrm>
              <a:off x="647563" y="2456892"/>
              <a:ext cx="2003959"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4443" y="2960948"/>
              <a:ext cx="1795727" cy="307777"/>
            </a:xfrm>
            <a:prstGeom prst="rect">
              <a:avLst/>
            </a:prstGeom>
            <a:noFill/>
          </p:spPr>
          <p:txBody>
            <a:bodyPr wrap="square" rtlCol="0">
              <a:spAutoFit/>
            </a:bodyPr>
            <a:lstStyle/>
            <a:p>
              <a:r>
                <a:rPr lang="en-US" sz="1400" dirty="0">
                  <a:solidFill>
                    <a:srgbClr val="FF0000"/>
                  </a:solidFill>
                </a:rPr>
                <a:t>Fixed – sort of…</a:t>
              </a:r>
            </a:p>
          </p:txBody>
        </p:sp>
      </p:grpSp>
      <p:grpSp>
        <p:nvGrpSpPr>
          <p:cNvPr id="16" name="Group 15"/>
          <p:cNvGrpSpPr/>
          <p:nvPr/>
        </p:nvGrpSpPr>
        <p:grpSpPr>
          <a:xfrm>
            <a:off x="7536160" y="2793416"/>
            <a:ext cx="1512169" cy="1247071"/>
            <a:chOff x="647563" y="2456892"/>
            <a:chExt cx="1584177" cy="1247071"/>
          </a:xfrm>
        </p:grpSpPr>
        <p:sp>
          <p:nvSpPr>
            <p:cNvPr id="17" name="Rounded Rectangle 16"/>
            <p:cNvSpPr/>
            <p:nvPr/>
          </p:nvSpPr>
          <p:spPr>
            <a:xfrm>
              <a:off x="647563" y="2456892"/>
              <a:ext cx="1584177"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91581" y="2965299"/>
              <a:ext cx="1332148" cy="738664"/>
            </a:xfrm>
            <a:prstGeom prst="rect">
              <a:avLst/>
            </a:prstGeom>
            <a:noFill/>
          </p:spPr>
          <p:txBody>
            <a:bodyPr wrap="square" rtlCol="0">
              <a:spAutoFit/>
            </a:bodyPr>
            <a:lstStyle/>
            <a:p>
              <a:pPr algn="ctr"/>
              <a:r>
                <a:rPr lang="en-US" sz="1400" dirty="0">
                  <a:solidFill>
                    <a:srgbClr val="FF0000"/>
                  </a:solidFill>
                </a:rPr>
                <a:t>Fixed once we select a chute type</a:t>
              </a:r>
            </a:p>
          </p:txBody>
        </p:sp>
      </p:grpSp>
      <p:grpSp>
        <p:nvGrpSpPr>
          <p:cNvPr id="19" name="Group 18"/>
          <p:cNvGrpSpPr/>
          <p:nvPr/>
        </p:nvGrpSpPr>
        <p:grpSpPr>
          <a:xfrm>
            <a:off x="5951984" y="2798349"/>
            <a:ext cx="1375156" cy="1242719"/>
            <a:chOff x="580519" y="2456892"/>
            <a:chExt cx="1086544" cy="1242719"/>
          </a:xfrm>
        </p:grpSpPr>
        <p:sp>
          <p:nvSpPr>
            <p:cNvPr id="20" name="Rounded Rectangle 19"/>
            <p:cNvSpPr/>
            <p:nvPr/>
          </p:nvSpPr>
          <p:spPr>
            <a:xfrm>
              <a:off x="647563" y="2456892"/>
              <a:ext cx="952457" cy="50405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80519" y="2960947"/>
              <a:ext cx="1086544" cy="738664"/>
            </a:xfrm>
            <a:prstGeom prst="rect">
              <a:avLst/>
            </a:prstGeom>
            <a:noFill/>
          </p:spPr>
          <p:txBody>
            <a:bodyPr wrap="square" rtlCol="0">
              <a:spAutoFit/>
            </a:bodyPr>
            <a:lstStyle/>
            <a:p>
              <a:pPr algn="ctr"/>
              <a:r>
                <a:rPr lang="en-US" sz="1400" dirty="0">
                  <a:solidFill>
                    <a:srgbClr val="00B050"/>
                  </a:solidFill>
                </a:rPr>
                <a:t>We desire to keep this reasonably low</a:t>
              </a:r>
            </a:p>
          </p:txBody>
        </p:sp>
      </p:grpSp>
      <p:grpSp>
        <p:nvGrpSpPr>
          <p:cNvPr id="22" name="Group 21"/>
          <p:cNvGrpSpPr/>
          <p:nvPr/>
        </p:nvGrpSpPr>
        <p:grpSpPr>
          <a:xfrm>
            <a:off x="9112796" y="2797768"/>
            <a:ext cx="1123664" cy="1242719"/>
            <a:chOff x="479122" y="2456892"/>
            <a:chExt cx="972108" cy="1242719"/>
          </a:xfrm>
        </p:grpSpPr>
        <p:sp>
          <p:nvSpPr>
            <p:cNvPr id="23" name="Rounded Rectangle 22"/>
            <p:cNvSpPr/>
            <p:nvPr/>
          </p:nvSpPr>
          <p:spPr>
            <a:xfrm>
              <a:off x="647564" y="2456892"/>
              <a:ext cx="635224" cy="50405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9122" y="2960947"/>
              <a:ext cx="972108" cy="738664"/>
            </a:xfrm>
            <a:prstGeom prst="rect">
              <a:avLst/>
            </a:prstGeom>
            <a:noFill/>
          </p:spPr>
          <p:txBody>
            <a:bodyPr wrap="square" rtlCol="0">
              <a:spAutoFit/>
            </a:bodyPr>
            <a:lstStyle/>
            <a:p>
              <a:pPr algn="ctr"/>
              <a:r>
                <a:rPr lang="en-US" sz="1400" dirty="0">
                  <a:solidFill>
                    <a:srgbClr val="00B050"/>
                  </a:solidFill>
                </a:rPr>
                <a:t>We can alter the chute size</a:t>
              </a:r>
            </a:p>
          </p:txBody>
        </p:sp>
      </p:grpSp>
      <p:sp>
        <p:nvSpPr>
          <p:cNvPr id="44" name="TextBox 43"/>
          <p:cNvSpPr txBox="1"/>
          <p:nvPr/>
        </p:nvSpPr>
        <p:spPr>
          <a:xfrm>
            <a:off x="1223882" y="4095079"/>
            <a:ext cx="10117124" cy="461665"/>
          </a:xfrm>
          <a:prstGeom prst="rect">
            <a:avLst/>
          </a:prstGeom>
          <a:noFill/>
        </p:spPr>
        <p:txBody>
          <a:bodyPr wrap="square" rtlCol="0">
            <a:spAutoFit/>
          </a:bodyPr>
          <a:lstStyle/>
          <a:p>
            <a:r>
              <a:rPr lang="en-US" sz="2400" dirty="0"/>
              <a:t>Lets apply some algebra to get a more useful version of the equation…</a:t>
            </a:r>
          </a:p>
        </p:txBody>
      </p:sp>
      <p:sp>
        <p:nvSpPr>
          <p:cNvPr id="2" name="Slide Number Placeholder 1"/>
          <p:cNvSpPr>
            <a:spLocks noGrp="1"/>
          </p:cNvSpPr>
          <p:nvPr>
            <p:ph type="sldNum" sz="quarter" idx="12"/>
          </p:nvPr>
        </p:nvSpPr>
        <p:spPr/>
        <p:txBody>
          <a:bodyPr/>
          <a:lstStyle/>
          <a:p>
            <a:fld id="{37085408-D563-46F5-AF3E-0DE3F8C485D3}" type="slidenum">
              <a:rPr lang="en-US" smtClean="0"/>
              <a:t>16</a:t>
            </a:fld>
            <a:endParaRPr lang="en-US"/>
          </a:p>
        </p:txBody>
      </p:sp>
      <p:sp>
        <p:nvSpPr>
          <p:cNvPr id="34" name="TextBox 33"/>
          <p:cNvSpPr txBox="1"/>
          <p:nvPr/>
        </p:nvSpPr>
        <p:spPr>
          <a:xfrm>
            <a:off x="1929530" y="893981"/>
            <a:ext cx="8345785" cy="461665"/>
          </a:xfrm>
          <a:prstGeom prst="rect">
            <a:avLst/>
          </a:prstGeom>
          <a:noFill/>
        </p:spPr>
        <p:txBody>
          <a:bodyPr wrap="square" rtlCol="0">
            <a:spAutoFit/>
          </a:bodyPr>
          <a:lstStyle/>
          <a:p>
            <a:r>
              <a:rPr lang="en-US" sz="2400" b="1" dirty="0"/>
              <a:t>DRAG  =   ½  x  Air Density   x   Velocity</a:t>
            </a:r>
            <a:r>
              <a:rPr lang="en-US" sz="2400" b="1" baseline="30000" dirty="0"/>
              <a:t>2</a:t>
            </a:r>
            <a:r>
              <a:rPr lang="en-US" sz="2400" b="1" dirty="0"/>
              <a:t>   x   Drag </a:t>
            </a:r>
            <a:r>
              <a:rPr lang="en-US" sz="2400" b="1" dirty="0" err="1"/>
              <a:t>Coeff</a:t>
            </a:r>
            <a:r>
              <a:rPr lang="en-US" sz="2400" b="1" dirty="0"/>
              <a:t>   x   Area</a:t>
            </a:r>
          </a:p>
        </p:txBody>
      </p:sp>
      <p:sp>
        <p:nvSpPr>
          <p:cNvPr id="35" name="TextBox 34"/>
          <p:cNvSpPr txBox="1"/>
          <p:nvPr/>
        </p:nvSpPr>
        <p:spPr>
          <a:xfrm>
            <a:off x="2207568" y="4689140"/>
            <a:ext cx="7848872" cy="1200329"/>
          </a:xfrm>
          <a:prstGeom prst="rect">
            <a:avLst/>
          </a:prstGeom>
          <a:noFill/>
        </p:spPr>
        <p:txBody>
          <a:bodyPr wrap="square" rtlCol="0">
            <a:spAutoFit/>
          </a:bodyPr>
          <a:lstStyle/>
          <a:p>
            <a:r>
              <a:rPr lang="en-US" sz="2400" dirty="0">
                <a:solidFill>
                  <a:srgbClr val="FF0000"/>
                </a:solidFill>
              </a:rPr>
              <a:t>                                               2    x     Weight</a:t>
            </a:r>
          </a:p>
          <a:p>
            <a:r>
              <a:rPr lang="en-US" sz="2400" dirty="0">
                <a:solidFill>
                  <a:srgbClr val="FF0000"/>
                </a:solidFill>
              </a:rPr>
              <a:t>Area   =     -----------------------------------------------------------------</a:t>
            </a:r>
          </a:p>
          <a:p>
            <a:r>
              <a:rPr lang="en-US" sz="2400" dirty="0">
                <a:solidFill>
                  <a:srgbClr val="FF0000"/>
                </a:solidFill>
              </a:rPr>
              <a:t>                         Air Density   x   Velocity</a:t>
            </a:r>
            <a:r>
              <a:rPr lang="en-US" sz="2400" baseline="30000" dirty="0">
                <a:solidFill>
                  <a:srgbClr val="FF0000"/>
                </a:solidFill>
              </a:rPr>
              <a:t>2</a:t>
            </a:r>
            <a:r>
              <a:rPr lang="en-US" sz="2400" dirty="0">
                <a:solidFill>
                  <a:srgbClr val="FF0000"/>
                </a:solidFill>
              </a:rPr>
              <a:t>   x   Drag </a:t>
            </a:r>
            <a:r>
              <a:rPr lang="en-US" sz="2400" dirty="0" err="1">
                <a:solidFill>
                  <a:srgbClr val="FF0000"/>
                </a:solidFill>
              </a:rPr>
              <a:t>Coeff</a:t>
            </a:r>
            <a:endParaRPr lang="en-US" sz="2400" dirty="0">
              <a:solidFill>
                <a:srgbClr val="FF0000"/>
              </a:solidFill>
            </a:endParaRPr>
          </a:p>
        </p:txBody>
      </p:sp>
      <p:grpSp>
        <p:nvGrpSpPr>
          <p:cNvPr id="25" name="Group 24">
            <a:extLst>
              <a:ext uri="{FF2B5EF4-FFF2-40B4-BE49-F238E27FC236}">
                <a16:creationId xmlns:a16="http://schemas.microsoft.com/office/drawing/2014/main" id="{59EDEB45-B709-40D3-94C3-6A1A7D6838F9}"/>
              </a:ext>
            </a:extLst>
          </p:cNvPr>
          <p:cNvGrpSpPr/>
          <p:nvPr/>
        </p:nvGrpSpPr>
        <p:grpSpPr>
          <a:xfrm>
            <a:off x="1157284" y="2129366"/>
            <a:ext cx="10117124" cy="1168141"/>
            <a:chOff x="1157284" y="2129366"/>
            <a:chExt cx="10117124" cy="1168141"/>
          </a:xfrm>
        </p:grpSpPr>
        <p:sp>
          <p:nvSpPr>
            <p:cNvPr id="6" name="TextBox 5"/>
            <p:cNvSpPr txBox="1"/>
            <p:nvPr/>
          </p:nvSpPr>
          <p:spPr>
            <a:xfrm>
              <a:off x="2004390" y="2835842"/>
              <a:ext cx="8196067" cy="461665"/>
            </a:xfrm>
            <a:prstGeom prst="rect">
              <a:avLst/>
            </a:prstGeom>
            <a:noFill/>
          </p:spPr>
          <p:txBody>
            <a:bodyPr wrap="square" rtlCol="0">
              <a:spAutoFit/>
            </a:bodyPr>
            <a:lstStyle/>
            <a:p>
              <a:r>
                <a:rPr lang="en-US" sz="2400" dirty="0"/>
                <a:t>WEIGHT  =   ½  x  Air Density   x   Velocity</a:t>
              </a:r>
              <a:r>
                <a:rPr lang="en-US" sz="2400" baseline="30000" dirty="0"/>
                <a:t>2</a:t>
              </a:r>
              <a:r>
                <a:rPr lang="en-US" sz="2400" dirty="0"/>
                <a:t>  x  Drag </a:t>
              </a:r>
              <a:r>
                <a:rPr lang="en-US" sz="2400" dirty="0" err="1"/>
                <a:t>Coeff</a:t>
              </a:r>
              <a:r>
                <a:rPr lang="en-US" sz="2400" dirty="0"/>
                <a:t>   x  Area</a:t>
              </a:r>
            </a:p>
          </p:txBody>
        </p:sp>
        <p:sp>
          <p:nvSpPr>
            <p:cNvPr id="3" name="TextBox 2">
              <a:extLst>
                <a:ext uri="{FF2B5EF4-FFF2-40B4-BE49-F238E27FC236}">
                  <a16:creationId xmlns:a16="http://schemas.microsoft.com/office/drawing/2014/main" id="{5EF5FDA8-F9F8-4A9B-A38C-17305EDD82B1}"/>
                </a:ext>
              </a:extLst>
            </p:cNvPr>
            <p:cNvSpPr txBox="1"/>
            <p:nvPr/>
          </p:nvSpPr>
          <p:spPr>
            <a:xfrm>
              <a:off x="1157284" y="2129366"/>
              <a:ext cx="10117124" cy="461665"/>
            </a:xfrm>
            <a:prstGeom prst="rect">
              <a:avLst/>
            </a:prstGeom>
            <a:noFill/>
          </p:spPr>
          <p:txBody>
            <a:bodyPr wrap="square" rtlCol="0">
              <a:spAutoFit/>
            </a:bodyPr>
            <a:lstStyle/>
            <a:p>
              <a:r>
                <a:rPr lang="en-US" sz="2400" dirty="0"/>
                <a:t>When at Terminal Velocity, the Drag Equation can then be expressed as follows:</a:t>
              </a:r>
            </a:p>
          </p:txBody>
        </p:sp>
      </p:grpSp>
    </p:spTree>
    <p:extLst>
      <p:ext uri="{BB962C8B-B14F-4D97-AF65-F5344CB8AC3E}">
        <p14:creationId xmlns:p14="http://schemas.microsoft.com/office/powerpoint/2010/main" val="72118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85408-D563-46F5-AF3E-0DE3F8C485D3}" type="slidenum">
              <a:rPr lang="en-US" smtClean="0"/>
              <a:t>17</a:t>
            </a:fld>
            <a:endParaRPr lang="en-US"/>
          </a:p>
        </p:txBody>
      </p:sp>
      <p:sp>
        <p:nvSpPr>
          <p:cNvPr id="3" name="TextBox 2"/>
          <p:cNvSpPr txBox="1"/>
          <p:nvPr/>
        </p:nvSpPr>
        <p:spPr>
          <a:xfrm>
            <a:off x="2207568" y="4689140"/>
            <a:ext cx="7848872" cy="1200329"/>
          </a:xfrm>
          <a:prstGeom prst="rect">
            <a:avLst/>
          </a:prstGeom>
          <a:noFill/>
        </p:spPr>
        <p:txBody>
          <a:bodyPr wrap="square" rtlCol="0">
            <a:spAutoFit/>
          </a:bodyPr>
          <a:lstStyle/>
          <a:p>
            <a:r>
              <a:rPr lang="en-US" sz="2400" dirty="0">
                <a:solidFill>
                  <a:srgbClr val="FF0000"/>
                </a:solidFill>
              </a:rPr>
              <a:t>                                               2    x     Weight</a:t>
            </a:r>
          </a:p>
          <a:p>
            <a:r>
              <a:rPr lang="en-US" sz="2400" dirty="0">
                <a:solidFill>
                  <a:srgbClr val="FF0000"/>
                </a:solidFill>
              </a:rPr>
              <a:t>Area   =     -----------------------------------------------------------------</a:t>
            </a:r>
          </a:p>
          <a:p>
            <a:r>
              <a:rPr lang="en-US" sz="2400" dirty="0">
                <a:solidFill>
                  <a:srgbClr val="FF0000"/>
                </a:solidFill>
              </a:rPr>
              <a:t>                         Air Density   x   Velocity</a:t>
            </a:r>
            <a:r>
              <a:rPr lang="en-US" sz="2400" baseline="30000" dirty="0">
                <a:solidFill>
                  <a:srgbClr val="FF0000"/>
                </a:solidFill>
              </a:rPr>
              <a:t>2</a:t>
            </a:r>
            <a:r>
              <a:rPr lang="en-US" sz="2400" dirty="0">
                <a:solidFill>
                  <a:srgbClr val="FF0000"/>
                </a:solidFill>
              </a:rPr>
              <a:t>   x   Drag </a:t>
            </a:r>
            <a:r>
              <a:rPr lang="en-US" sz="2400" dirty="0" err="1">
                <a:solidFill>
                  <a:srgbClr val="FF0000"/>
                </a:solidFill>
              </a:rPr>
              <a:t>Coeff</a:t>
            </a:r>
            <a:endParaRPr lang="en-US" sz="2400" dirty="0">
              <a:solidFill>
                <a:srgbClr val="FF0000"/>
              </a:solidFill>
            </a:endParaRPr>
          </a:p>
        </p:txBody>
      </p:sp>
    </p:spTree>
    <p:extLst>
      <p:ext uri="{BB962C8B-B14F-4D97-AF65-F5344CB8AC3E}">
        <p14:creationId xmlns:p14="http://schemas.microsoft.com/office/powerpoint/2010/main" val="15469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79167E-6 3.7037E-6 L -0.00299 -0.60209 " pathEditMode="relative" rAng="0" ptsTypes="AA">
                                      <p:cBhvr>
                                        <p:cTn id="6" dur="2000" fill="hold"/>
                                        <p:tgtEl>
                                          <p:spTgt spid="3"/>
                                        </p:tgtEl>
                                        <p:attrNameLst>
                                          <p:attrName>ppt_x</p:attrName>
                                          <p:attrName>ppt_y</p:attrName>
                                        </p:attrNameLst>
                                      </p:cBhvr>
                                      <p:rCtr x="-156" y="-30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085408-D563-46F5-AF3E-0DE3F8C485D3}" type="slidenum">
              <a:rPr lang="en-US" smtClean="0"/>
              <a:t>18</a:t>
            </a:fld>
            <a:endParaRPr lang="en-US"/>
          </a:p>
        </p:txBody>
      </p:sp>
      <p:sp>
        <p:nvSpPr>
          <p:cNvPr id="4" name="TextBox 3"/>
          <p:cNvSpPr txBox="1"/>
          <p:nvPr/>
        </p:nvSpPr>
        <p:spPr>
          <a:xfrm>
            <a:off x="2171564" y="548680"/>
            <a:ext cx="7848872" cy="1200329"/>
          </a:xfrm>
          <a:prstGeom prst="rect">
            <a:avLst/>
          </a:prstGeom>
          <a:noFill/>
        </p:spPr>
        <p:txBody>
          <a:bodyPr wrap="square" rtlCol="0">
            <a:spAutoFit/>
          </a:bodyPr>
          <a:lstStyle/>
          <a:p>
            <a:r>
              <a:rPr lang="en-US" sz="2400" dirty="0">
                <a:solidFill>
                  <a:srgbClr val="FF0000"/>
                </a:solidFill>
              </a:rPr>
              <a:t>                                               2    x     Weight</a:t>
            </a:r>
          </a:p>
          <a:p>
            <a:r>
              <a:rPr lang="en-US" sz="2400" dirty="0">
                <a:solidFill>
                  <a:srgbClr val="FF0000"/>
                </a:solidFill>
              </a:rPr>
              <a:t>Area   =     -----------------------------------------------------------------</a:t>
            </a:r>
          </a:p>
          <a:p>
            <a:r>
              <a:rPr lang="en-US" sz="2400" dirty="0">
                <a:solidFill>
                  <a:srgbClr val="FF0000"/>
                </a:solidFill>
              </a:rPr>
              <a:t>                         Air Density   x   Velocity</a:t>
            </a:r>
            <a:r>
              <a:rPr lang="en-US" sz="2400" baseline="30000" dirty="0">
                <a:solidFill>
                  <a:srgbClr val="FF0000"/>
                </a:solidFill>
              </a:rPr>
              <a:t>2</a:t>
            </a:r>
            <a:r>
              <a:rPr lang="en-US" sz="2400" dirty="0">
                <a:solidFill>
                  <a:srgbClr val="FF0000"/>
                </a:solidFill>
              </a:rPr>
              <a:t>   x   Drag </a:t>
            </a:r>
            <a:r>
              <a:rPr lang="en-US" sz="2400" dirty="0" err="1">
                <a:solidFill>
                  <a:srgbClr val="FF0000"/>
                </a:solidFill>
              </a:rPr>
              <a:t>Coeff</a:t>
            </a:r>
            <a:endParaRPr lang="en-US" sz="2400" dirty="0">
              <a:solidFill>
                <a:srgbClr val="FF0000"/>
              </a:solidFill>
            </a:endParaRPr>
          </a:p>
        </p:txBody>
      </p:sp>
      <p:sp>
        <p:nvSpPr>
          <p:cNvPr id="5" name="TextBox 4"/>
          <p:cNvSpPr txBox="1"/>
          <p:nvPr/>
        </p:nvSpPr>
        <p:spPr>
          <a:xfrm>
            <a:off x="2099556" y="2646781"/>
            <a:ext cx="734481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system weight is known</a:t>
            </a:r>
          </a:p>
        </p:txBody>
      </p:sp>
      <p:sp>
        <p:nvSpPr>
          <p:cNvPr id="6" name="TextBox 5"/>
          <p:cNvSpPr txBox="1"/>
          <p:nvPr/>
        </p:nvSpPr>
        <p:spPr>
          <a:xfrm>
            <a:off x="2099556" y="3261754"/>
            <a:ext cx="841110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Assume a standard air density at impact altitude (the ground…)</a:t>
            </a:r>
          </a:p>
        </p:txBody>
      </p:sp>
      <p:sp>
        <p:nvSpPr>
          <p:cNvPr id="7" name="TextBox 6"/>
          <p:cNvSpPr txBox="1"/>
          <p:nvPr/>
        </p:nvSpPr>
        <p:spPr>
          <a:xfrm>
            <a:off x="2099556" y="3903439"/>
            <a:ext cx="841110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drag coefficient depends on the type of chute selected. </a:t>
            </a:r>
          </a:p>
        </p:txBody>
      </p:sp>
      <p:sp>
        <p:nvSpPr>
          <p:cNvPr id="8" name="TextBox 7"/>
          <p:cNvSpPr txBox="1"/>
          <p:nvPr/>
        </p:nvSpPr>
        <p:spPr>
          <a:xfrm>
            <a:off x="2099556" y="4551511"/>
            <a:ext cx="839927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designer selects the desired impact velocity.</a:t>
            </a:r>
          </a:p>
        </p:txBody>
      </p:sp>
    </p:spTree>
    <p:extLst>
      <p:ext uri="{BB962C8B-B14F-4D97-AF65-F5344CB8AC3E}">
        <p14:creationId xmlns:p14="http://schemas.microsoft.com/office/powerpoint/2010/main" val="535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85408-D563-46F5-AF3E-0DE3F8C485D3}" type="slidenum">
              <a:rPr lang="en-US" smtClean="0"/>
              <a:t>19</a:t>
            </a:fld>
            <a:endParaRPr lang="en-US"/>
          </a:p>
        </p:txBody>
      </p:sp>
      <p:sp>
        <p:nvSpPr>
          <p:cNvPr id="3" name="Title 2"/>
          <p:cNvSpPr>
            <a:spLocks noGrp="1"/>
          </p:cNvSpPr>
          <p:nvPr>
            <p:ph type="title" idx="4294967295"/>
          </p:nvPr>
        </p:nvSpPr>
        <p:spPr>
          <a:xfrm>
            <a:off x="1981200" y="223562"/>
            <a:ext cx="8229600" cy="741362"/>
          </a:xfrm>
        </p:spPr>
        <p:txBody>
          <a:bodyPr>
            <a:normAutofit/>
          </a:bodyPr>
          <a:lstStyle/>
          <a:p>
            <a:r>
              <a:rPr lang="en-US" sz="3200" dirty="0">
                <a:solidFill>
                  <a:srgbClr val="FF0000"/>
                </a:solidFill>
              </a:rPr>
              <a:t>Parachute Design Process</a:t>
            </a:r>
          </a:p>
        </p:txBody>
      </p:sp>
      <p:sp>
        <p:nvSpPr>
          <p:cNvPr id="4" name="Content Placeholder 3"/>
          <p:cNvSpPr>
            <a:spLocks noGrp="1"/>
          </p:cNvSpPr>
          <p:nvPr>
            <p:ph idx="4294967295"/>
          </p:nvPr>
        </p:nvSpPr>
        <p:spPr>
          <a:xfrm>
            <a:off x="1847676" y="1272142"/>
            <a:ext cx="7632700" cy="503237"/>
          </a:xfrm>
        </p:spPr>
        <p:txBody>
          <a:bodyPr>
            <a:normAutofit/>
          </a:bodyPr>
          <a:lstStyle/>
          <a:p>
            <a:pPr marL="457200" indent="-457200">
              <a:buFont typeface="+mj-lt"/>
              <a:buAutoNum type="arabicPeriod"/>
            </a:pPr>
            <a:r>
              <a:rPr lang="en-US" sz="2400" dirty="0"/>
              <a:t>Determine suspended weight (e.g. rocket)</a:t>
            </a:r>
          </a:p>
        </p:txBody>
      </p:sp>
      <p:sp>
        <p:nvSpPr>
          <p:cNvPr id="5" name="Content Placeholder 3">
            <a:extLst>
              <a:ext uri="{FF2B5EF4-FFF2-40B4-BE49-F238E27FC236}">
                <a16:creationId xmlns:a16="http://schemas.microsoft.com/office/drawing/2014/main" id="{DADA6759-083B-4466-BF82-C7782C580B04}"/>
              </a:ext>
            </a:extLst>
          </p:cNvPr>
          <p:cNvSpPr txBox="1">
            <a:spLocks/>
          </p:cNvSpPr>
          <p:nvPr/>
        </p:nvSpPr>
        <p:spPr>
          <a:xfrm>
            <a:off x="1847528" y="1880828"/>
            <a:ext cx="763284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US" sz="2400" dirty="0"/>
              <a:t>Select desired shape</a:t>
            </a:r>
          </a:p>
        </p:txBody>
      </p:sp>
      <p:sp>
        <p:nvSpPr>
          <p:cNvPr id="6" name="Content Placeholder 3">
            <a:extLst>
              <a:ext uri="{FF2B5EF4-FFF2-40B4-BE49-F238E27FC236}">
                <a16:creationId xmlns:a16="http://schemas.microsoft.com/office/drawing/2014/main" id="{CA0C8357-85AB-4DBE-8705-98E3B2391DEF}"/>
              </a:ext>
            </a:extLst>
          </p:cNvPr>
          <p:cNvSpPr txBox="1">
            <a:spLocks/>
          </p:cNvSpPr>
          <p:nvPr/>
        </p:nvSpPr>
        <p:spPr>
          <a:xfrm>
            <a:off x="1847528" y="2508170"/>
            <a:ext cx="745282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3"/>
            </a:pPr>
            <a:r>
              <a:rPr lang="en-US" sz="2400" dirty="0"/>
              <a:t>Select the theoretical Drag Coefficient (Cd)</a:t>
            </a:r>
          </a:p>
        </p:txBody>
      </p:sp>
      <p:sp>
        <p:nvSpPr>
          <p:cNvPr id="7" name="Content Placeholder 3">
            <a:extLst>
              <a:ext uri="{FF2B5EF4-FFF2-40B4-BE49-F238E27FC236}">
                <a16:creationId xmlns:a16="http://schemas.microsoft.com/office/drawing/2014/main" id="{1A7BFDC9-A36B-4EE4-B087-45AECE74BED0}"/>
              </a:ext>
            </a:extLst>
          </p:cNvPr>
          <p:cNvSpPr txBox="1">
            <a:spLocks/>
          </p:cNvSpPr>
          <p:nvPr/>
        </p:nvSpPr>
        <p:spPr>
          <a:xfrm>
            <a:off x="1847528" y="3131178"/>
            <a:ext cx="9613068" cy="17915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4"/>
            </a:pPr>
            <a:r>
              <a:rPr lang="en-US" sz="2400" dirty="0"/>
              <a:t>Determine the desired impact velocity</a:t>
            </a:r>
          </a:p>
          <a:p>
            <a:pPr lvl="1"/>
            <a:r>
              <a:rPr lang="en-US" sz="2000" dirty="0"/>
              <a:t>Too fast could result in a broken rocket</a:t>
            </a:r>
          </a:p>
          <a:p>
            <a:pPr lvl="1"/>
            <a:r>
              <a:rPr lang="en-US" sz="2000" dirty="0"/>
              <a:t>Too slow could result in high wind drift</a:t>
            </a:r>
          </a:p>
          <a:p>
            <a:pPr lvl="1"/>
            <a:r>
              <a:rPr lang="en-US" sz="2000" dirty="0"/>
              <a:t>A good starting point might be 20 ft/sec…</a:t>
            </a:r>
          </a:p>
        </p:txBody>
      </p:sp>
      <p:sp>
        <p:nvSpPr>
          <p:cNvPr id="8" name="Content Placeholder 3">
            <a:extLst>
              <a:ext uri="{FF2B5EF4-FFF2-40B4-BE49-F238E27FC236}">
                <a16:creationId xmlns:a16="http://schemas.microsoft.com/office/drawing/2014/main" id="{5438AB25-6678-43A3-A389-593806D38575}"/>
              </a:ext>
            </a:extLst>
          </p:cNvPr>
          <p:cNvSpPr txBox="1">
            <a:spLocks/>
          </p:cNvSpPr>
          <p:nvPr/>
        </p:nvSpPr>
        <p:spPr>
          <a:xfrm>
            <a:off x="1847528" y="4864912"/>
            <a:ext cx="8496944" cy="976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5"/>
            </a:pPr>
            <a:r>
              <a:rPr lang="en-US" sz="2400" dirty="0"/>
              <a:t>Calculate the canopy area that is required to give the desired theoretical impact (terminal) velocity</a:t>
            </a:r>
          </a:p>
        </p:txBody>
      </p:sp>
    </p:spTree>
    <p:extLst>
      <p:ext uri="{BB962C8B-B14F-4D97-AF65-F5344CB8AC3E}">
        <p14:creationId xmlns:p14="http://schemas.microsoft.com/office/powerpoint/2010/main" val="115902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778098"/>
          </a:xfrm>
        </p:spPr>
        <p:txBody>
          <a:bodyPr>
            <a:normAutofit/>
          </a:bodyPr>
          <a:lstStyle/>
          <a:p>
            <a:r>
              <a:rPr lang="en-US" sz="3200" dirty="0">
                <a:solidFill>
                  <a:srgbClr val="FF0000"/>
                </a:solidFill>
              </a:rPr>
              <a:t>What is a Parachute?</a:t>
            </a:r>
          </a:p>
        </p:txBody>
      </p:sp>
      <p:sp>
        <p:nvSpPr>
          <p:cNvPr id="3" name="Content Placeholder 2"/>
          <p:cNvSpPr>
            <a:spLocks noGrp="1"/>
          </p:cNvSpPr>
          <p:nvPr>
            <p:ph idx="1"/>
          </p:nvPr>
        </p:nvSpPr>
        <p:spPr>
          <a:xfrm>
            <a:off x="1163452" y="1510258"/>
            <a:ext cx="6563072" cy="2124235"/>
          </a:xfrm>
        </p:spPr>
        <p:txBody>
          <a:bodyPr>
            <a:normAutofit/>
          </a:bodyPr>
          <a:lstStyle/>
          <a:p>
            <a:r>
              <a:rPr lang="en-US" sz="2400" dirty="0"/>
              <a:t>A parachute is a flexible device who’s primary purpose is to produce DRAG</a:t>
            </a:r>
          </a:p>
          <a:p>
            <a:pPr lvl="1"/>
            <a:r>
              <a:rPr lang="en-US" sz="2000" dirty="0"/>
              <a:t>Modern parafoils also generate lift that result in smaller canopies and the ability to maneuver</a:t>
            </a:r>
          </a:p>
        </p:txBody>
      </p:sp>
      <p:pic>
        <p:nvPicPr>
          <p:cNvPr id="1026" name="Picture 2" descr="http://www.bl.uk/onlinegallery/features/leonardo/images/parachut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72264" y="1510258"/>
            <a:ext cx="2429619" cy="40833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7085408-D563-46F5-AF3E-0DE3F8C485D3}" type="slidenum">
              <a:rPr lang="en-US" smtClean="0"/>
              <a:t>2</a:t>
            </a:fld>
            <a:endParaRPr lang="en-US"/>
          </a:p>
        </p:txBody>
      </p:sp>
      <p:sp>
        <p:nvSpPr>
          <p:cNvPr id="6" name="Content Placeholder 2">
            <a:extLst>
              <a:ext uri="{FF2B5EF4-FFF2-40B4-BE49-F238E27FC236}">
                <a16:creationId xmlns:a16="http://schemas.microsoft.com/office/drawing/2014/main" id="{F5EAB555-E18C-41B4-B492-A061E00B142D}"/>
              </a:ext>
            </a:extLst>
          </p:cNvPr>
          <p:cNvSpPr txBox="1">
            <a:spLocks/>
          </p:cNvSpPr>
          <p:nvPr/>
        </p:nvSpPr>
        <p:spPr>
          <a:xfrm>
            <a:off x="1163452" y="3634493"/>
            <a:ext cx="6564634" cy="12270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thin canopy material and the slender suspension lines allow a </a:t>
            </a:r>
            <a:r>
              <a:rPr lang="en-US" sz="2400" b="1" dirty="0">
                <a:solidFill>
                  <a:srgbClr val="FF0000"/>
                </a:solidFill>
              </a:rPr>
              <a:t>BIG</a:t>
            </a:r>
            <a:r>
              <a:rPr lang="en-US" sz="2400" dirty="0"/>
              <a:t> device to be packed in a </a:t>
            </a:r>
            <a:r>
              <a:rPr lang="en-US" sz="2400" b="1" dirty="0">
                <a:solidFill>
                  <a:srgbClr val="FF0000"/>
                </a:solidFill>
              </a:rPr>
              <a:t>small</a:t>
            </a:r>
            <a:r>
              <a:rPr lang="en-US" sz="2400" dirty="0"/>
              <a:t> volume</a:t>
            </a:r>
          </a:p>
        </p:txBody>
      </p:sp>
    </p:spTree>
    <p:extLst>
      <p:ext uri="{BB962C8B-B14F-4D97-AF65-F5344CB8AC3E}">
        <p14:creationId xmlns:p14="http://schemas.microsoft.com/office/powerpoint/2010/main" val="72911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ppt_x"/>
                                          </p:val>
                                        </p:tav>
                                        <p:tav tm="100000">
                                          <p:val>
                                            <p:strVal val="#ppt_x"/>
                                          </p:val>
                                        </p:tav>
                                      </p:tavLst>
                                    </p:anim>
                                    <p:anim calcmode="lin" valueType="num">
                                      <p:cBhvr additive="base">
                                        <p:cTn id="8" dur="20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085408-D563-46F5-AF3E-0DE3F8C485D3}" type="slidenum">
              <a:rPr lang="en-US" smtClean="0"/>
              <a:t>20</a:t>
            </a:fld>
            <a:endParaRPr lang="en-US"/>
          </a:p>
        </p:txBody>
      </p:sp>
      <p:sp>
        <p:nvSpPr>
          <p:cNvPr id="2" name="Title 1"/>
          <p:cNvSpPr>
            <a:spLocks noGrp="1"/>
          </p:cNvSpPr>
          <p:nvPr>
            <p:ph type="title" idx="4294967295"/>
          </p:nvPr>
        </p:nvSpPr>
        <p:spPr>
          <a:xfrm>
            <a:off x="1981200" y="301785"/>
            <a:ext cx="8229600" cy="613068"/>
          </a:xfrm>
        </p:spPr>
        <p:txBody>
          <a:bodyPr>
            <a:normAutofit/>
          </a:bodyPr>
          <a:lstStyle/>
          <a:p>
            <a:r>
              <a:rPr lang="en-US" sz="3200" dirty="0"/>
              <a:t>Simple Parachute Types</a:t>
            </a:r>
          </a:p>
        </p:txBody>
      </p:sp>
      <p:grpSp>
        <p:nvGrpSpPr>
          <p:cNvPr id="8" name="Group 7"/>
          <p:cNvGrpSpPr/>
          <p:nvPr/>
        </p:nvGrpSpPr>
        <p:grpSpPr>
          <a:xfrm>
            <a:off x="1487488" y="1443830"/>
            <a:ext cx="2448272" cy="2484276"/>
            <a:chOff x="935596" y="1016732"/>
            <a:chExt cx="2880320" cy="2880320"/>
          </a:xfrm>
        </p:grpSpPr>
        <p:sp>
          <p:nvSpPr>
            <p:cNvPr id="3" name="Rectangle 2"/>
            <p:cNvSpPr/>
            <p:nvPr/>
          </p:nvSpPr>
          <p:spPr>
            <a:xfrm>
              <a:off x="935596" y="1952835"/>
              <a:ext cx="2880320"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971600" y="1988840"/>
              <a:ext cx="2880320"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8490266" y="1412776"/>
            <a:ext cx="2466274" cy="24842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97878" y="1605848"/>
            <a:ext cx="2430270" cy="20882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95500" y="4252142"/>
            <a:ext cx="2916324" cy="1754326"/>
          </a:xfrm>
          <a:prstGeom prst="rect">
            <a:avLst/>
          </a:prstGeom>
          <a:noFill/>
        </p:spPr>
        <p:txBody>
          <a:bodyPr wrap="square" rtlCol="0">
            <a:spAutoFit/>
          </a:bodyPr>
          <a:lstStyle/>
          <a:p>
            <a:r>
              <a:rPr lang="en-US" b="1" dirty="0"/>
              <a:t>Cross</a:t>
            </a:r>
          </a:p>
          <a:p>
            <a:pPr marL="285750" indent="-285750">
              <a:buFont typeface="Arial" charset="0"/>
              <a:buChar char="•"/>
            </a:pPr>
            <a:r>
              <a:rPr lang="en-US" dirty="0"/>
              <a:t>Fairly easy to build (straight cuts)</a:t>
            </a:r>
          </a:p>
          <a:p>
            <a:pPr marL="285750" indent="-285750">
              <a:buFont typeface="Arial" charset="0"/>
              <a:buChar char="•"/>
            </a:pPr>
            <a:r>
              <a:rPr lang="en-US" dirty="0"/>
              <a:t>Lower Cd</a:t>
            </a:r>
          </a:p>
          <a:p>
            <a:pPr marL="285750" indent="-285750">
              <a:buFont typeface="Arial" charset="0"/>
              <a:buChar char="•"/>
            </a:pPr>
            <a:r>
              <a:rPr lang="en-US" dirty="0"/>
              <a:t>More stable (less swinging)</a:t>
            </a:r>
          </a:p>
        </p:txBody>
      </p:sp>
      <p:sp>
        <p:nvSpPr>
          <p:cNvPr id="10" name="TextBox 9"/>
          <p:cNvSpPr txBox="1"/>
          <p:nvPr/>
        </p:nvSpPr>
        <p:spPr>
          <a:xfrm>
            <a:off x="8580276" y="4252142"/>
            <a:ext cx="2808312" cy="1754326"/>
          </a:xfrm>
          <a:prstGeom prst="rect">
            <a:avLst/>
          </a:prstGeom>
          <a:noFill/>
        </p:spPr>
        <p:txBody>
          <a:bodyPr wrap="square" rtlCol="0">
            <a:spAutoFit/>
          </a:bodyPr>
          <a:lstStyle/>
          <a:p>
            <a:r>
              <a:rPr lang="en-US" b="1" dirty="0"/>
              <a:t>Flat Circular</a:t>
            </a:r>
          </a:p>
          <a:p>
            <a:pPr marL="285750" indent="-285750">
              <a:buFont typeface="Arial" charset="0"/>
              <a:buChar char="•"/>
            </a:pPr>
            <a:r>
              <a:rPr lang="en-US" dirty="0"/>
              <a:t>A little more difficult to build</a:t>
            </a:r>
          </a:p>
          <a:p>
            <a:pPr marL="285750" indent="-285750">
              <a:buFont typeface="Arial" charset="0"/>
              <a:buChar char="•"/>
            </a:pPr>
            <a:r>
              <a:rPr lang="en-US" dirty="0"/>
              <a:t>Highest Cd of basic shapes</a:t>
            </a:r>
          </a:p>
          <a:p>
            <a:pPr marL="285750" indent="-285750">
              <a:buFont typeface="Arial" charset="0"/>
              <a:buChar char="•"/>
            </a:pPr>
            <a:r>
              <a:rPr lang="en-US" dirty="0"/>
              <a:t>Least stable</a:t>
            </a:r>
          </a:p>
        </p:txBody>
      </p:sp>
      <p:sp>
        <p:nvSpPr>
          <p:cNvPr id="11" name="TextBox 10"/>
          <p:cNvSpPr txBox="1"/>
          <p:nvPr/>
        </p:nvSpPr>
        <p:spPr>
          <a:xfrm>
            <a:off x="5195900" y="4262582"/>
            <a:ext cx="2592288" cy="1477328"/>
          </a:xfrm>
          <a:prstGeom prst="rect">
            <a:avLst/>
          </a:prstGeom>
          <a:noFill/>
        </p:spPr>
        <p:txBody>
          <a:bodyPr wrap="square" rtlCol="0">
            <a:spAutoFit/>
          </a:bodyPr>
          <a:lstStyle/>
          <a:p>
            <a:r>
              <a:rPr lang="en-US" b="1" dirty="0"/>
              <a:t>Square</a:t>
            </a:r>
          </a:p>
          <a:p>
            <a:pPr marL="285750" indent="-285750">
              <a:buFont typeface="Arial" charset="0"/>
              <a:buChar char="•"/>
            </a:pPr>
            <a:r>
              <a:rPr lang="en-US" dirty="0"/>
              <a:t>Easiest to build</a:t>
            </a:r>
          </a:p>
          <a:p>
            <a:pPr marL="285750" indent="-285750">
              <a:buFont typeface="Arial" charset="0"/>
              <a:buChar char="•"/>
            </a:pPr>
            <a:r>
              <a:rPr lang="en-US" dirty="0"/>
              <a:t>Intermediate Cd</a:t>
            </a:r>
          </a:p>
          <a:p>
            <a:pPr marL="285750" indent="-285750">
              <a:buFont typeface="Arial" charset="0"/>
              <a:buChar char="•"/>
            </a:pPr>
            <a:r>
              <a:rPr lang="en-US" dirty="0"/>
              <a:t>Less stable</a:t>
            </a:r>
          </a:p>
          <a:p>
            <a:endParaRPr lang="en-US" dirty="0"/>
          </a:p>
        </p:txBody>
      </p:sp>
    </p:spTree>
    <p:extLst>
      <p:ext uri="{BB962C8B-B14F-4D97-AF65-F5344CB8AC3E}">
        <p14:creationId xmlns:p14="http://schemas.microsoft.com/office/powerpoint/2010/main" val="323054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085408-D563-46F5-AF3E-0DE3F8C485D3}" type="slidenum">
              <a:rPr lang="en-US" smtClean="0"/>
              <a:t>21</a:t>
            </a:fld>
            <a:endParaRPr lang="en-US"/>
          </a:p>
        </p:txBody>
      </p:sp>
      <p:sp>
        <p:nvSpPr>
          <p:cNvPr id="2" name="Title 1"/>
          <p:cNvSpPr>
            <a:spLocks noGrp="1"/>
          </p:cNvSpPr>
          <p:nvPr>
            <p:ph type="title" idx="4294967295"/>
          </p:nvPr>
        </p:nvSpPr>
        <p:spPr>
          <a:xfrm>
            <a:off x="1838527" y="224644"/>
            <a:ext cx="8514946" cy="642621"/>
          </a:xfrm>
        </p:spPr>
        <p:txBody>
          <a:bodyPr>
            <a:normAutofit/>
          </a:bodyPr>
          <a:lstStyle/>
          <a:p>
            <a:r>
              <a:rPr lang="en-US" sz="3200" dirty="0">
                <a:solidFill>
                  <a:srgbClr val="FF0000"/>
                </a:solidFill>
              </a:rPr>
              <a:t>Typical Drag Coefficients for </a:t>
            </a:r>
            <a:r>
              <a:rPr lang="en-US" sz="3200" u="sng" dirty="0">
                <a:solidFill>
                  <a:srgbClr val="FF0000"/>
                </a:solidFill>
              </a:rPr>
              <a:t>Full</a:t>
            </a:r>
            <a:r>
              <a:rPr lang="en-US" sz="3200" dirty="0">
                <a:solidFill>
                  <a:srgbClr val="FF0000"/>
                </a:solidFill>
              </a:rPr>
              <a:t> </a:t>
            </a:r>
            <a:r>
              <a:rPr lang="en-US" sz="3200" u="sng" dirty="0">
                <a:solidFill>
                  <a:srgbClr val="FF0000"/>
                </a:solidFill>
              </a:rPr>
              <a:t>Scale</a:t>
            </a:r>
            <a:r>
              <a:rPr lang="en-US" sz="3200" dirty="0">
                <a:solidFill>
                  <a:srgbClr val="FF0000"/>
                </a:solidFill>
              </a:rPr>
              <a:t> Parachutes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43105235"/>
              </p:ext>
            </p:extLst>
          </p:nvPr>
        </p:nvGraphicFramePr>
        <p:xfrm>
          <a:off x="3910100" y="1765091"/>
          <a:ext cx="4644516" cy="1483360"/>
        </p:xfrm>
        <a:graphic>
          <a:graphicData uri="http://schemas.openxmlformats.org/drawingml/2006/table">
            <a:tbl>
              <a:tblPr firstRow="1" bandRow="1">
                <a:tableStyleId>{5C22544A-7EE6-4342-B048-85BDC9FD1C3A}</a:tableStyleId>
              </a:tblPr>
              <a:tblGrid>
                <a:gridCol w="2528028">
                  <a:extLst>
                    <a:ext uri="{9D8B030D-6E8A-4147-A177-3AD203B41FA5}">
                      <a16:colId xmlns:a16="http://schemas.microsoft.com/office/drawing/2014/main" val="20000"/>
                    </a:ext>
                  </a:extLst>
                </a:gridCol>
                <a:gridCol w="2116488">
                  <a:extLst>
                    <a:ext uri="{9D8B030D-6E8A-4147-A177-3AD203B41FA5}">
                      <a16:colId xmlns:a16="http://schemas.microsoft.com/office/drawing/2014/main" val="20001"/>
                    </a:ext>
                  </a:extLst>
                </a:gridCol>
              </a:tblGrid>
              <a:tr h="370840">
                <a:tc>
                  <a:txBody>
                    <a:bodyPr/>
                    <a:lstStyle/>
                    <a:p>
                      <a:pPr algn="ctr"/>
                      <a:r>
                        <a:rPr lang="en-US" dirty="0"/>
                        <a:t>Chute Type</a:t>
                      </a:r>
                    </a:p>
                  </a:txBody>
                  <a:tcPr/>
                </a:tc>
                <a:tc>
                  <a:txBody>
                    <a:bodyPr/>
                    <a:lstStyle/>
                    <a:p>
                      <a:pPr algn="ctr"/>
                      <a:r>
                        <a:rPr lang="en-US" dirty="0"/>
                        <a:t>Drag Coefficient</a:t>
                      </a:r>
                    </a:p>
                  </a:txBody>
                  <a:tcPr/>
                </a:tc>
                <a:extLst>
                  <a:ext uri="{0D108BD9-81ED-4DB2-BD59-A6C34878D82A}">
                    <a16:rowId xmlns:a16="http://schemas.microsoft.com/office/drawing/2014/main" val="10000"/>
                  </a:ext>
                </a:extLst>
              </a:tr>
              <a:tr h="370840">
                <a:tc>
                  <a:txBody>
                    <a:bodyPr/>
                    <a:lstStyle/>
                    <a:p>
                      <a:pPr algn="ctr"/>
                      <a:r>
                        <a:rPr lang="en-US" dirty="0"/>
                        <a:t>Flat Circular</a:t>
                      </a:r>
                    </a:p>
                  </a:txBody>
                  <a:tcPr/>
                </a:tc>
                <a:tc>
                  <a:txBody>
                    <a:bodyPr/>
                    <a:lstStyle/>
                    <a:p>
                      <a:pPr algn="ctr"/>
                      <a:r>
                        <a:rPr lang="en-US" dirty="0"/>
                        <a:t>0.78</a:t>
                      </a:r>
                    </a:p>
                  </a:txBody>
                  <a:tcPr/>
                </a:tc>
                <a:extLst>
                  <a:ext uri="{0D108BD9-81ED-4DB2-BD59-A6C34878D82A}">
                    <a16:rowId xmlns:a16="http://schemas.microsoft.com/office/drawing/2014/main" val="10001"/>
                  </a:ext>
                </a:extLst>
              </a:tr>
              <a:tr h="370840">
                <a:tc>
                  <a:txBody>
                    <a:bodyPr/>
                    <a:lstStyle/>
                    <a:p>
                      <a:pPr algn="ctr"/>
                      <a:r>
                        <a:rPr lang="en-US" dirty="0"/>
                        <a:t>Square</a:t>
                      </a:r>
                    </a:p>
                  </a:txBody>
                  <a:tcPr/>
                </a:tc>
                <a:tc>
                  <a:txBody>
                    <a:bodyPr/>
                    <a:lstStyle/>
                    <a:p>
                      <a:pPr algn="ctr"/>
                      <a:r>
                        <a:rPr lang="en-US" dirty="0"/>
                        <a:t>0.73</a:t>
                      </a:r>
                    </a:p>
                  </a:txBody>
                  <a:tcPr/>
                </a:tc>
                <a:extLst>
                  <a:ext uri="{0D108BD9-81ED-4DB2-BD59-A6C34878D82A}">
                    <a16:rowId xmlns:a16="http://schemas.microsoft.com/office/drawing/2014/main" val="10002"/>
                  </a:ext>
                </a:extLst>
              </a:tr>
              <a:tr h="370840">
                <a:tc>
                  <a:txBody>
                    <a:bodyPr/>
                    <a:lstStyle/>
                    <a:p>
                      <a:pPr algn="ctr"/>
                      <a:r>
                        <a:rPr lang="en-US" dirty="0"/>
                        <a:t>Cross</a:t>
                      </a:r>
                    </a:p>
                  </a:txBody>
                  <a:tcPr/>
                </a:tc>
                <a:tc>
                  <a:txBody>
                    <a:bodyPr/>
                    <a:lstStyle/>
                    <a:p>
                      <a:pPr algn="ctr"/>
                      <a:r>
                        <a:rPr lang="en-US" dirty="0"/>
                        <a:t>0.70</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1127448" y="4176830"/>
            <a:ext cx="10369152" cy="1200329"/>
          </a:xfrm>
          <a:prstGeom prst="rect">
            <a:avLst/>
          </a:prstGeom>
          <a:noFill/>
        </p:spPr>
        <p:txBody>
          <a:bodyPr wrap="square" rtlCol="0">
            <a:spAutoFit/>
          </a:bodyPr>
          <a:lstStyle/>
          <a:p>
            <a:r>
              <a:rPr lang="en-US" sz="2400" dirty="0"/>
              <a:t>These are the drag coefficients that are typically used when designing </a:t>
            </a:r>
            <a:r>
              <a:rPr lang="en-US" sz="2400" b="1" u="sng" dirty="0"/>
              <a:t>full</a:t>
            </a:r>
            <a:r>
              <a:rPr lang="en-US" sz="2400" dirty="0"/>
              <a:t> </a:t>
            </a:r>
            <a:r>
              <a:rPr lang="en-US" sz="2400" b="1" u="sng" dirty="0"/>
              <a:t>scale</a:t>
            </a:r>
            <a:r>
              <a:rPr lang="en-US" sz="2400" dirty="0"/>
              <a:t> </a:t>
            </a:r>
            <a:r>
              <a:rPr lang="en-US" sz="2400" b="1" u="sng" dirty="0"/>
              <a:t>parachute</a:t>
            </a:r>
            <a:r>
              <a:rPr lang="en-US" sz="2400" dirty="0"/>
              <a:t> </a:t>
            </a:r>
            <a:r>
              <a:rPr lang="en-US" sz="2400" b="1" u="sng" dirty="0"/>
              <a:t>systems</a:t>
            </a:r>
            <a:r>
              <a:rPr lang="en-US" sz="2400" dirty="0"/>
              <a:t>.  These are not the values obtained when small-scale drop tests are conducted…</a:t>
            </a:r>
          </a:p>
        </p:txBody>
      </p:sp>
    </p:spTree>
    <p:extLst>
      <p:ext uri="{BB962C8B-B14F-4D97-AF65-F5344CB8AC3E}">
        <p14:creationId xmlns:p14="http://schemas.microsoft.com/office/powerpoint/2010/main" val="193936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F2503-E517-4381-8A9C-4CC1BA5B82E9}"/>
              </a:ext>
            </a:extLst>
          </p:cNvPr>
          <p:cNvSpPr>
            <a:spLocks noGrp="1"/>
          </p:cNvSpPr>
          <p:nvPr>
            <p:ph type="sldNum" sz="quarter" idx="12"/>
          </p:nvPr>
        </p:nvSpPr>
        <p:spPr/>
        <p:txBody>
          <a:bodyPr/>
          <a:lstStyle/>
          <a:p>
            <a:fld id="{37085408-D563-46F5-AF3E-0DE3F8C485D3}" type="slidenum">
              <a:rPr lang="en-US" smtClean="0"/>
              <a:t>22</a:t>
            </a:fld>
            <a:endParaRPr lang="en-US"/>
          </a:p>
        </p:txBody>
      </p:sp>
      <p:sp>
        <p:nvSpPr>
          <p:cNvPr id="3" name="TextBox 2">
            <a:extLst>
              <a:ext uri="{FF2B5EF4-FFF2-40B4-BE49-F238E27FC236}">
                <a16:creationId xmlns:a16="http://schemas.microsoft.com/office/drawing/2014/main" id="{BF973B12-001A-4C97-BFCE-7E8FF0AC370F}"/>
              </a:ext>
            </a:extLst>
          </p:cNvPr>
          <p:cNvSpPr txBox="1"/>
          <p:nvPr/>
        </p:nvSpPr>
        <p:spPr>
          <a:xfrm>
            <a:off x="2309248" y="3128771"/>
            <a:ext cx="7848872" cy="1200329"/>
          </a:xfrm>
          <a:prstGeom prst="rect">
            <a:avLst/>
          </a:prstGeom>
          <a:noFill/>
        </p:spPr>
        <p:txBody>
          <a:bodyPr wrap="square" rtlCol="0">
            <a:spAutoFit/>
          </a:bodyPr>
          <a:lstStyle/>
          <a:p>
            <a:r>
              <a:rPr lang="en-US" sz="2400" dirty="0">
                <a:solidFill>
                  <a:srgbClr val="FF0000"/>
                </a:solidFill>
              </a:rPr>
              <a:t>                                               2    x     Weight</a:t>
            </a:r>
          </a:p>
          <a:p>
            <a:r>
              <a:rPr lang="en-US" sz="2400" dirty="0">
                <a:solidFill>
                  <a:srgbClr val="FF0000"/>
                </a:solidFill>
              </a:rPr>
              <a:t>Area   =     -----------------------------------------------------------------</a:t>
            </a:r>
          </a:p>
          <a:p>
            <a:r>
              <a:rPr lang="en-US" sz="2400" dirty="0">
                <a:solidFill>
                  <a:srgbClr val="FF0000"/>
                </a:solidFill>
              </a:rPr>
              <a:t>                         Air Density   x   Velocity</a:t>
            </a:r>
            <a:r>
              <a:rPr lang="en-US" sz="2400" baseline="30000" dirty="0">
                <a:solidFill>
                  <a:srgbClr val="FF0000"/>
                </a:solidFill>
              </a:rPr>
              <a:t>2</a:t>
            </a:r>
            <a:r>
              <a:rPr lang="en-US" sz="2400" dirty="0">
                <a:solidFill>
                  <a:srgbClr val="FF0000"/>
                </a:solidFill>
              </a:rPr>
              <a:t>   x   Drag </a:t>
            </a:r>
            <a:r>
              <a:rPr lang="en-US" sz="2400" dirty="0" err="1">
                <a:solidFill>
                  <a:srgbClr val="FF0000"/>
                </a:solidFill>
              </a:rPr>
              <a:t>Coeff</a:t>
            </a:r>
            <a:endParaRPr lang="en-US" sz="2400" dirty="0">
              <a:solidFill>
                <a:srgbClr val="FF0000"/>
              </a:solidFill>
            </a:endParaRPr>
          </a:p>
        </p:txBody>
      </p:sp>
      <p:sp>
        <p:nvSpPr>
          <p:cNvPr id="4" name="TextBox 3">
            <a:extLst>
              <a:ext uri="{FF2B5EF4-FFF2-40B4-BE49-F238E27FC236}">
                <a16:creationId xmlns:a16="http://schemas.microsoft.com/office/drawing/2014/main" id="{DEC1FAF4-D1E9-4F07-B150-C9664EF13F07}"/>
              </a:ext>
            </a:extLst>
          </p:cNvPr>
          <p:cNvSpPr txBox="1"/>
          <p:nvPr/>
        </p:nvSpPr>
        <p:spPr>
          <a:xfrm>
            <a:off x="947592" y="833807"/>
            <a:ext cx="10081120" cy="830997"/>
          </a:xfrm>
          <a:prstGeom prst="rect">
            <a:avLst/>
          </a:prstGeom>
          <a:noFill/>
        </p:spPr>
        <p:txBody>
          <a:bodyPr wrap="square" rtlCol="0">
            <a:spAutoFit/>
          </a:bodyPr>
          <a:lstStyle/>
          <a:p>
            <a:r>
              <a:rPr lang="en-US" sz="2400" dirty="0"/>
              <a:t>Determine the canopy area needed for a Flat Circular parachute that will allow a 44,500 N (10,000 </a:t>
            </a:r>
            <a:r>
              <a:rPr lang="en-US" sz="2400" dirty="0" err="1"/>
              <a:t>lb</a:t>
            </a:r>
            <a:r>
              <a:rPr lang="en-US" sz="2400" dirty="0"/>
              <a:t>) elephant to land on the ground at 5 m/sec. </a:t>
            </a:r>
          </a:p>
        </p:txBody>
      </p:sp>
      <p:sp>
        <p:nvSpPr>
          <p:cNvPr id="5" name="TextBox 4">
            <a:extLst>
              <a:ext uri="{FF2B5EF4-FFF2-40B4-BE49-F238E27FC236}">
                <a16:creationId xmlns:a16="http://schemas.microsoft.com/office/drawing/2014/main" id="{B54ED521-8AA6-4040-A3F8-9A0BE26A57E9}"/>
              </a:ext>
            </a:extLst>
          </p:cNvPr>
          <p:cNvSpPr txBox="1"/>
          <p:nvPr/>
        </p:nvSpPr>
        <p:spPr>
          <a:xfrm>
            <a:off x="947428" y="1796623"/>
            <a:ext cx="10369152" cy="1200329"/>
          </a:xfrm>
          <a:prstGeom prst="rect">
            <a:avLst/>
          </a:prstGeom>
          <a:noFill/>
        </p:spPr>
        <p:txBody>
          <a:bodyPr wrap="square" rtlCol="0">
            <a:spAutoFit/>
          </a:bodyPr>
          <a:lstStyle/>
          <a:p>
            <a:r>
              <a:rPr lang="en-US" sz="2400" dirty="0"/>
              <a:t>For a Flat Circular Parachute,  Cd = 0.78.  We can assume the elephant will be landing on a spot that is at sea level.  As such we can assume the air density is 1.225 kg/m</a:t>
            </a:r>
            <a:r>
              <a:rPr lang="en-US" sz="2400" baseline="30000" dirty="0"/>
              <a:t>3</a:t>
            </a:r>
            <a:r>
              <a:rPr lang="en-US" sz="2400" dirty="0"/>
              <a:t>.</a:t>
            </a:r>
          </a:p>
        </p:txBody>
      </p:sp>
      <p:sp>
        <p:nvSpPr>
          <p:cNvPr id="6" name="TextBox 5">
            <a:extLst>
              <a:ext uri="{FF2B5EF4-FFF2-40B4-BE49-F238E27FC236}">
                <a16:creationId xmlns:a16="http://schemas.microsoft.com/office/drawing/2014/main" id="{496E83DD-8EBB-4205-8822-8A022C16CD57}"/>
              </a:ext>
            </a:extLst>
          </p:cNvPr>
          <p:cNvSpPr txBox="1"/>
          <p:nvPr/>
        </p:nvSpPr>
        <p:spPr>
          <a:xfrm>
            <a:off x="1055440" y="4628533"/>
            <a:ext cx="6840760" cy="1200329"/>
          </a:xfrm>
          <a:prstGeom prst="rect">
            <a:avLst/>
          </a:prstGeom>
          <a:noFill/>
        </p:spPr>
        <p:txBody>
          <a:bodyPr wrap="square" rtlCol="0">
            <a:spAutoFit/>
          </a:bodyPr>
          <a:lstStyle/>
          <a:p>
            <a:r>
              <a:rPr lang="en-US" sz="2400" dirty="0">
                <a:solidFill>
                  <a:srgbClr val="FF0000"/>
                </a:solidFill>
              </a:rPr>
              <a:t>                                2    x     44,500  kg * m/sec</a:t>
            </a:r>
            <a:r>
              <a:rPr lang="en-US" sz="2400" baseline="30000" dirty="0">
                <a:solidFill>
                  <a:srgbClr val="FF0000"/>
                </a:solidFill>
              </a:rPr>
              <a:t>2</a:t>
            </a:r>
          </a:p>
          <a:p>
            <a:r>
              <a:rPr lang="en-US" sz="2400" dirty="0">
                <a:solidFill>
                  <a:srgbClr val="FF0000"/>
                </a:solidFill>
              </a:rPr>
              <a:t>Area   =     --------------------------------------------------------</a:t>
            </a:r>
          </a:p>
          <a:p>
            <a:r>
              <a:rPr lang="en-US" sz="2400" dirty="0">
                <a:solidFill>
                  <a:srgbClr val="FF0000"/>
                </a:solidFill>
              </a:rPr>
              <a:t>                      1.225 kg/m</a:t>
            </a:r>
            <a:r>
              <a:rPr lang="en-US" sz="2400" baseline="30000" dirty="0">
                <a:solidFill>
                  <a:srgbClr val="FF0000"/>
                </a:solidFill>
              </a:rPr>
              <a:t>3</a:t>
            </a:r>
            <a:r>
              <a:rPr lang="en-US" sz="2400" dirty="0">
                <a:solidFill>
                  <a:srgbClr val="FF0000"/>
                </a:solidFill>
              </a:rPr>
              <a:t>    x   (5.0  m/sec)</a:t>
            </a:r>
            <a:r>
              <a:rPr lang="en-US" sz="2400" baseline="30000" dirty="0">
                <a:solidFill>
                  <a:srgbClr val="FF0000"/>
                </a:solidFill>
              </a:rPr>
              <a:t>2</a:t>
            </a:r>
            <a:r>
              <a:rPr lang="en-US" sz="2400" dirty="0">
                <a:solidFill>
                  <a:srgbClr val="FF0000"/>
                </a:solidFill>
              </a:rPr>
              <a:t>   x   0.78</a:t>
            </a:r>
          </a:p>
        </p:txBody>
      </p:sp>
      <p:sp>
        <p:nvSpPr>
          <p:cNvPr id="7" name="TextBox 6">
            <a:extLst>
              <a:ext uri="{FF2B5EF4-FFF2-40B4-BE49-F238E27FC236}">
                <a16:creationId xmlns:a16="http://schemas.microsoft.com/office/drawing/2014/main" id="{8C1964A6-241E-448E-92F5-35D23E3A56F7}"/>
              </a:ext>
            </a:extLst>
          </p:cNvPr>
          <p:cNvSpPr txBox="1"/>
          <p:nvPr/>
        </p:nvSpPr>
        <p:spPr>
          <a:xfrm>
            <a:off x="7909508" y="4997864"/>
            <a:ext cx="1656184" cy="461665"/>
          </a:xfrm>
          <a:prstGeom prst="rect">
            <a:avLst/>
          </a:prstGeom>
          <a:noFill/>
        </p:spPr>
        <p:txBody>
          <a:bodyPr wrap="square" rtlCol="0">
            <a:spAutoFit/>
          </a:bodyPr>
          <a:lstStyle/>
          <a:p>
            <a:r>
              <a:rPr lang="en-US" sz="2400" dirty="0"/>
              <a:t>=  </a:t>
            </a:r>
            <a:r>
              <a:rPr lang="en-US" sz="2400" b="1" dirty="0"/>
              <a:t>3,725 m</a:t>
            </a:r>
            <a:r>
              <a:rPr lang="en-US" sz="2400" b="1" baseline="30000" dirty="0"/>
              <a:t>2</a:t>
            </a:r>
          </a:p>
        </p:txBody>
      </p:sp>
      <p:sp>
        <p:nvSpPr>
          <p:cNvPr id="8" name="TextBox 7">
            <a:extLst>
              <a:ext uri="{FF2B5EF4-FFF2-40B4-BE49-F238E27FC236}">
                <a16:creationId xmlns:a16="http://schemas.microsoft.com/office/drawing/2014/main" id="{223B5F41-A94B-4A12-8D08-2C986DD883FC}"/>
              </a:ext>
            </a:extLst>
          </p:cNvPr>
          <p:cNvSpPr txBox="1"/>
          <p:nvPr/>
        </p:nvSpPr>
        <p:spPr>
          <a:xfrm>
            <a:off x="7985260" y="5598029"/>
            <a:ext cx="2172860" cy="461665"/>
          </a:xfrm>
          <a:prstGeom prst="rect">
            <a:avLst/>
          </a:prstGeom>
          <a:noFill/>
        </p:spPr>
        <p:txBody>
          <a:bodyPr wrap="square" rtlCol="0">
            <a:spAutoFit/>
          </a:bodyPr>
          <a:lstStyle/>
          <a:p>
            <a:r>
              <a:rPr lang="en-US" sz="2400" dirty="0"/>
              <a:t>(34.4 m Radius)</a:t>
            </a:r>
            <a:endParaRPr lang="en-US" sz="2400" baseline="30000" dirty="0"/>
          </a:p>
        </p:txBody>
      </p:sp>
      <p:sp>
        <p:nvSpPr>
          <p:cNvPr id="9" name="Title 1">
            <a:extLst>
              <a:ext uri="{FF2B5EF4-FFF2-40B4-BE49-F238E27FC236}">
                <a16:creationId xmlns:a16="http://schemas.microsoft.com/office/drawing/2014/main" id="{C6487829-3EBD-45AA-9D3D-2E8503D50DF8}"/>
              </a:ext>
            </a:extLst>
          </p:cNvPr>
          <p:cNvSpPr txBox="1">
            <a:spLocks/>
          </p:cNvSpPr>
          <p:nvPr/>
        </p:nvSpPr>
        <p:spPr>
          <a:xfrm>
            <a:off x="1838527" y="152636"/>
            <a:ext cx="8514946" cy="6426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Example Problem</a:t>
            </a:r>
          </a:p>
        </p:txBody>
      </p:sp>
    </p:spTree>
    <p:extLst>
      <p:ext uri="{BB962C8B-B14F-4D97-AF65-F5344CB8AC3E}">
        <p14:creationId xmlns:p14="http://schemas.microsoft.com/office/powerpoint/2010/main" val="14739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840E35-4B13-4DF2-88E9-FABA147C1A51}"/>
              </a:ext>
            </a:extLst>
          </p:cNvPr>
          <p:cNvSpPr>
            <a:spLocks noGrp="1"/>
          </p:cNvSpPr>
          <p:nvPr>
            <p:ph type="sldNum" sz="quarter" idx="12"/>
          </p:nvPr>
        </p:nvSpPr>
        <p:spPr/>
        <p:txBody>
          <a:bodyPr/>
          <a:lstStyle/>
          <a:p>
            <a:fld id="{37085408-D563-46F5-AF3E-0DE3F8C485D3}" type="slidenum">
              <a:rPr lang="en-US" smtClean="0"/>
              <a:t>23</a:t>
            </a:fld>
            <a:endParaRPr lang="en-US"/>
          </a:p>
        </p:txBody>
      </p:sp>
      <p:sp>
        <p:nvSpPr>
          <p:cNvPr id="3" name="TextBox 2">
            <a:extLst>
              <a:ext uri="{FF2B5EF4-FFF2-40B4-BE49-F238E27FC236}">
                <a16:creationId xmlns:a16="http://schemas.microsoft.com/office/drawing/2014/main" id="{40F9A0D9-39B9-4847-82C2-7716849AC44D}"/>
              </a:ext>
            </a:extLst>
          </p:cNvPr>
          <p:cNvSpPr txBox="1"/>
          <p:nvPr/>
        </p:nvSpPr>
        <p:spPr>
          <a:xfrm>
            <a:off x="3143671" y="260648"/>
            <a:ext cx="5400600" cy="584775"/>
          </a:xfrm>
          <a:prstGeom prst="rect">
            <a:avLst/>
          </a:prstGeom>
          <a:noFill/>
        </p:spPr>
        <p:txBody>
          <a:bodyPr wrap="square" rtlCol="0">
            <a:spAutoFit/>
          </a:bodyPr>
          <a:lstStyle/>
          <a:p>
            <a:pPr algn="ctr"/>
            <a:r>
              <a:rPr lang="en-US" sz="3200" dirty="0">
                <a:solidFill>
                  <a:srgbClr val="FF0000"/>
                </a:solidFill>
              </a:rPr>
              <a:t>Parachute Testing</a:t>
            </a:r>
          </a:p>
        </p:txBody>
      </p:sp>
      <p:pic>
        <p:nvPicPr>
          <p:cNvPr id="5" name="Picture 4">
            <a:extLst>
              <a:ext uri="{FF2B5EF4-FFF2-40B4-BE49-F238E27FC236}">
                <a16:creationId xmlns:a16="http://schemas.microsoft.com/office/drawing/2014/main" id="{043F978E-0DC4-42D3-A2A5-E931D7EDFF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737737" y="2150858"/>
            <a:ext cx="4212468" cy="2952329"/>
          </a:xfrm>
          <a:prstGeom prst="rect">
            <a:avLst/>
          </a:prstGeom>
        </p:spPr>
      </p:pic>
    </p:spTree>
    <p:extLst>
      <p:ext uri="{BB962C8B-B14F-4D97-AF65-F5344CB8AC3E}">
        <p14:creationId xmlns:p14="http://schemas.microsoft.com/office/powerpoint/2010/main" val="16673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F249AF-7FE3-40B9-AB55-4DAD7698803D}"/>
              </a:ext>
            </a:extLst>
          </p:cNvPr>
          <p:cNvSpPr>
            <a:spLocks noGrp="1"/>
          </p:cNvSpPr>
          <p:nvPr>
            <p:ph type="sldNum" sz="quarter" idx="12"/>
          </p:nvPr>
        </p:nvSpPr>
        <p:spPr/>
        <p:txBody>
          <a:bodyPr/>
          <a:lstStyle/>
          <a:p>
            <a:fld id="{37085408-D563-46F5-AF3E-0DE3F8C485D3}" type="slidenum">
              <a:rPr lang="en-US" smtClean="0"/>
              <a:t>24</a:t>
            </a:fld>
            <a:endParaRPr lang="en-US"/>
          </a:p>
        </p:txBody>
      </p:sp>
      <p:sp>
        <p:nvSpPr>
          <p:cNvPr id="5" name="Title 1">
            <a:extLst>
              <a:ext uri="{FF2B5EF4-FFF2-40B4-BE49-F238E27FC236}">
                <a16:creationId xmlns:a16="http://schemas.microsoft.com/office/drawing/2014/main" id="{91F269D7-B935-4E95-8CA9-AD56FEA8667C}"/>
              </a:ext>
            </a:extLst>
          </p:cNvPr>
          <p:cNvSpPr txBox="1">
            <a:spLocks/>
          </p:cNvSpPr>
          <p:nvPr/>
        </p:nvSpPr>
        <p:spPr>
          <a:xfrm>
            <a:off x="2004743" y="188640"/>
            <a:ext cx="8229600" cy="59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Parachute Drop Testing</a:t>
            </a:r>
          </a:p>
        </p:txBody>
      </p:sp>
      <p:sp>
        <p:nvSpPr>
          <p:cNvPr id="6" name="TextBox 5">
            <a:extLst>
              <a:ext uri="{FF2B5EF4-FFF2-40B4-BE49-F238E27FC236}">
                <a16:creationId xmlns:a16="http://schemas.microsoft.com/office/drawing/2014/main" id="{C2BD4A56-2C3C-445C-AA71-6BE7C9B8711E}"/>
              </a:ext>
            </a:extLst>
          </p:cNvPr>
          <p:cNvSpPr txBox="1"/>
          <p:nvPr/>
        </p:nvSpPr>
        <p:spPr>
          <a:xfrm>
            <a:off x="774187" y="1088740"/>
            <a:ext cx="4882412" cy="707886"/>
          </a:xfrm>
          <a:prstGeom prst="rect">
            <a:avLst/>
          </a:prstGeom>
          <a:noFill/>
        </p:spPr>
        <p:txBody>
          <a:bodyPr wrap="square" rtlCol="0">
            <a:spAutoFit/>
          </a:bodyPr>
          <a:lstStyle/>
          <a:p>
            <a:r>
              <a:rPr lang="en-US" sz="2000" dirty="0"/>
              <a:t>Small parachute models can be tested by conducting simple drop tests.</a:t>
            </a:r>
          </a:p>
        </p:txBody>
      </p:sp>
      <p:sp>
        <p:nvSpPr>
          <p:cNvPr id="7" name="TextBox 6">
            <a:extLst>
              <a:ext uri="{FF2B5EF4-FFF2-40B4-BE49-F238E27FC236}">
                <a16:creationId xmlns:a16="http://schemas.microsoft.com/office/drawing/2014/main" id="{E015A653-C28A-4358-AB5F-80818E34C2FA}"/>
              </a:ext>
            </a:extLst>
          </p:cNvPr>
          <p:cNvSpPr txBox="1"/>
          <p:nvPr/>
        </p:nvSpPr>
        <p:spPr>
          <a:xfrm>
            <a:off x="759724" y="1880085"/>
            <a:ext cx="4744879" cy="1015663"/>
          </a:xfrm>
          <a:prstGeom prst="rect">
            <a:avLst/>
          </a:prstGeom>
          <a:noFill/>
        </p:spPr>
        <p:txBody>
          <a:bodyPr wrap="square" rtlCol="0">
            <a:spAutoFit/>
          </a:bodyPr>
          <a:lstStyle/>
          <a:p>
            <a:r>
              <a:rPr lang="en-US" sz="2000" dirty="0"/>
              <a:t>All that is needed is a wind-free area to drop the parachutes and a stop watch to measure descent time.</a:t>
            </a:r>
          </a:p>
        </p:txBody>
      </p:sp>
      <p:sp>
        <p:nvSpPr>
          <p:cNvPr id="8" name="TextBox 7">
            <a:extLst>
              <a:ext uri="{FF2B5EF4-FFF2-40B4-BE49-F238E27FC236}">
                <a16:creationId xmlns:a16="http://schemas.microsoft.com/office/drawing/2014/main" id="{35DF5E85-5C88-4EC7-A71E-C4169DD42CD4}"/>
              </a:ext>
            </a:extLst>
          </p:cNvPr>
          <p:cNvSpPr txBox="1"/>
          <p:nvPr/>
        </p:nvSpPr>
        <p:spPr>
          <a:xfrm>
            <a:off x="757206" y="3032213"/>
            <a:ext cx="4744879" cy="1323439"/>
          </a:xfrm>
          <a:prstGeom prst="rect">
            <a:avLst/>
          </a:prstGeom>
          <a:noFill/>
        </p:spPr>
        <p:txBody>
          <a:bodyPr wrap="square" rtlCol="0">
            <a:spAutoFit/>
          </a:bodyPr>
          <a:lstStyle/>
          <a:p>
            <a:r>
              <a:rPr lang="en-US" sz="2000" dirty="0"/>
              <a:t>The drop height will depend on the size of the parachute.  Small chutes (about the size of a facial tissue) can be tested in a 8 ft tall room.</a:t>
            </a:r>
          </a:p>
        </p:txBody>
      </p:sp>
      <p:grpSp>
        <p:nvGrpSpPr>
          <p:cNvPr id="21" name="Group 20">
            <a:extLst>
              <a:ext uri="{FF2B5EF4-FFF2-40B4-BE49-F238E27FC236}">
                <a16:creationId xmlns:a16="http://schemas.microsoft.com/office/drawing/2014/main" id="{5A7DF843-9345-4B2D-AB62-D79768E58F5E}"/>
              </a:ext>
            </a:extLst>
          </p:cNvPr>
          <p:cNvGrpSpPr/>
          <p:nvPr/>
        </p:nvGrpSpPr>
        <p:grpSpPr>
          <a:xfrm>
            <a:off x="7711669" y="2516529"/>
            <a:ext cx="618168" cy="969202"/>
            <a:chOff x="9048327" y="2027750"/>
            <a:chExt cx="618168" cy="969202"/>
          </a:xfrm>
        </p:grpSpPr>
        <p:sp>
          <p:nvSpPr>
            <p:cNvPr id="9" name="Chord 8">
              <a:extLst>
                <a:ext uri="{FF2B5EF4-FFF2-40B4-BE49-F238E27FC236}">
                  <a16:creationId xmlns:a16="http://schemas.microsoft.com/office/drawing/2014/main" id="{9C0B0DAA-4AED-488D-BCE5-F45A9DA459AD}"/>
                </a:ext>
              </a:extLst>
            </p:cNvPr>
            <p:cNvSpPr/>
            <p:nvPr/>
          </p:nvSpPr>
          <p:spPr>
            <a:xfrm rot="5400000">
              <a:off x="9048327" y="2027750"/>
              <a:ext cx="618168" cy="618167"/>
            </a:xfrm>
            <a:prstGeom prst="chord">
              <a:avLst>
                <a:gd name="adj1" fmla="val 549186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3866C0-0EA5-4064-9534-359C500DB872}"/>
                </a:ext>
              </a:extLst>
            </p:cNvPr>
            <p:cNvSpPr/>
            <p:nvPr/>
          </p:nvSpPr>
          <p:spPr>
            <a:xfrm>
              <a:off x="9285403" y="2828835"/>
              <a:ext cx="122965" cy="1681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046FA2-F7E4-4BD4-B5FE-0A19EAB4373F}"/>
                </a:ext>
              </a:extLst>
            </p:cNvPr>
            <p:cNvCxnSpPr>
              <a:stCxn id="9" idx="0"/>
              <a:endCxn id="10" idx="0"/>
            </p:cNvCxnSpPr>
            <p:nvPr/>
          </p:nvCxnSpPr>
          <p:spPr>
            <a:xfrm>
              <a:off x="9048438" y="2328576"/>
              <a:ext cx="298448" cy="500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C38CE8-E0AA-4E4D-AB2B-15FF4F9A2D9B}"/>
                </a:ext>
              </a:extLst>
            </p:cNvPr>
            <p:cNvCxnSpPr>
              <a:cxnSpLocks/>
              <a:stCxn id="9" idx="1"/>
              <a:endCxn id="10" idx="0"/>
            </p:cNvCxnSpPr>
            <p:nvPr/>
          </p:nvCxnSpPr>
          <p:spPr>
            <a:xfrm flipH="1">
              <a:off x="9346886" y="2336834"/>
              <a:ext cx="319609" cy="492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5F684A0-4C47-4BE0-BFF7-7FCE8ED0B72D}"/>
                </a:ext>
              </a:extLst>
            </p:cNvPr>
            <p:cNvCxnSpPr>
              <a:cxnSpLocks/>
              <a:stCxn id="9" idx="2"/>
              <a:endCxn id="10" idx="0"/>
            </p:cNvCxnSpPr>
            <p:nvPr/>
          </p:nvCxnSpPr>
          <p:spPr>
            <a:xfrm flipH="1">
              <a:off x="9346886" y="2332705"/>
              <a:ext cx="10581" cy="496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EAD6A968-B61E-44A5-B2B0-9B091B499B91}"/>
              </a:ext>
            </a:extLst>
          </p:cNvPr>
          <p:cNvCxnSpPr/>
          <p:nvPr/>
        </p:nvCxnSpPr>
        <p:spPr>
          <a:xfrm>
            <a:off x="7071497" y="6021288"/>
            <a:ext cx="30603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D01E01-A79C-4CC4-82AE-05215DBCD5C7}"/>
              </a:ext>
            </a:extLst>
          </p:cNvPr>
          <p:cNvCxnSpPr>
            <a:cxnSpLocks/>
          </p:cNvCxnSpPr>
          <p:nvPr/>
        </p:nvCxnSpPr>
        <p:spPr>
          <a:xfrm>
            <a:off x="8817691" y="2023985"/>
            <a:ext cx="0" cy="13776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95346E8-EE06-4899-9130-C73E24CE2B96}"/>
              </a:ext>
            </a:extLst>
          </p:cNvPr>
          <p:cNvGrpSpPr/>
          <p:nvPr/>
        </p:nvGrpSpPr>
        <p:grpSpPr>
          <a:xfrm>
            <a:off x="7762626" y="1138842"/>
            <a:ext cx="618168" cy="969202"/>
            <a:chOff x="9048327" y="2027750"/>
            <a:chExt cx="618168" cy="969202"/>
          </a:xfrm>
          <a:noFill/>
        </p:grpSpPr>
        <p:sp>
          <p:nvSpPr>
            <p:cNvPr id="26" name="Chord 25">
              <a:extLst>
                <a:ext uri="{FF2B5EF4-FFF2-40B4-BE49-F238E27FC236}">
                  <a16:creationId xmlns:a16="http://schemas.microsoft.com/office/drawing/2014/main" id="{A7C1B3D7-D997-4DC3-A01C-2FF285D3B257}"/>
                </a:ext>
              </a:extLst>
            </p:cNvPr>
            <p:cNvSpPr/>
            <p:nvPr/>
          </p:nvSpPr>
          <p:spPr>
            <a:xfrm rot="5400000">
              <a:off x="9048327" y="2027750"/>
              <a:ext cx="618168" cy="618167"/>
            </a:xfrm>
            <a:prstGeom prst="chord">
              <a:avLst>
                <a:gd name="adj1" fmla="val 5491861"/>
                <a:gd name="adj2" fmla="val 16200000"/>
              </a:avLst>
            </a:prstGeom>
            <a:grp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87663C-FAF9-4473-A4D9-789DAE3C2BED}"/>
                </a:ext>
              </a:extLst>
            </p:cNvPr>
            <p:cNvSpPr/>
            <p:nvPr/>
          </p:nvSpPr>
          <p:spPr>
            <a:xfrm>
              <a:off x="9285403" y="2828835"/>
              <a:ext cx="122965" cy="168117"/>
            </a:xfrm>
            <a:prstGeom prst="rect">
              <a:avLst/>
            </a:prstGeom>
            <a:grp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BABCF89A-519D-4005-B959-34E8C003BCF0}"/>
                </a:ext>
              </a:extLst>
            </p:cNvPr>
            <p:cNvCxnSpPr>
              <a:stCxn id="26" idx="0"/>
              <a:endCxn id="27" idx="0"/>
            </p:cNvCxnSpPr>
            <p:nvPr/>
          </p:nvCxnSpPr>
          <p:spPr>
            <a:xfrm>
              <a:off x="9048438" y="2328576"/>
              <a:ext cx="298448" cy="500259"/>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308FD7-7FD5-4D0A-BDCE-79D4F43BCF93}"/>
                </a:ext>
              </a:extLst>
            </p:cNvPr>
            <p:cNvCxnSpPr>
              <a:cxnSpLocks/>
              <a:stCxn id="26" idx="1"/>
              <a:endCxn id="27" idx="0"/>
            </p:cNvCxnSpPr>
            <p:nvPr/>
          </p:nvCxnSpPr>
          <p:spPr>
            <a:xfrm flipH="1">
              <a:off x="9346886" y="2336834"/>
              <a:ext cx="319609" cy="492001"/>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E9EDAC-464C-4506-A722-2A12F419C328}"/>
                </a:ext>
              </a:extLst>
            </p:cNvPr>
            <p:cNvCxnSpPr>
              <a:cxnSpLocks/>
              <a:stCxn id="26" idx="2"/>
              <a:endCxn id="27" idx="0"/>
            </p:cNvCxnSpPr>
            <p:nvPr/>
          </p:nvCxnSpPr>
          <p:spPr>
            <a:xfrm flipH="1">
              <a:off x="9346886" y="2332705"/>
              <a:ext cx="10581" cy="496130"/>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9330E6CC-02BD-446E-88A2-218A359DA299}"/>
              </a:ext>
            </a:extLst>
          </p:cNvPr>
          <p:cNvCxnSpPr/>
          <p:nvPr/>
        </p:nvCxnSpPr>
        <p:spPr>
          <a:xfrm>
            <a:off x="8511657" y="2023985"/>
            <a:ext cx="6147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A954D0-08B2-4068-B7D5-C1A1599FCC7A}"/>
              </a:ext>
            </a:extLst>
          </p:cNvPr>
          <p:cNvCxnSpPr/>
          <p:nvPr/>
        </p:nvCxnSpPr>
        <p:spPr>
          <a:xfrm>
            <a:off x="8530559" y="3408649"/>
            <a:ext cx="6147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AB8A15-2578-4D85-B706-08D2EC83BB01}"/>
              </a:ext>
            </a:extLst>
          </p:cNvPr>
          <p:cNvCxnSpPr>
            <a:cxnSpLocks/>
          </p:cNvCxnSpPr>
          <p:nvPr/>
        </p:nvCxnSpPr>
        <p:spPr>
          <a:xfrm>
            <a:off x="8799689" y="3401672"/>
            <a:ext cx="0" cy="261961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8" name="Left Brace 37">
            <a:extLst>
              <a:ext uri="{FF2B5EF4-FFF2-40B4-BE49-F238E27FC236}">
                <a16:creationId xmlns:a16="http://schemas.microsoft.com/office/drawing/2014/main" id="{07520665-C260-4394-A064-15D9F826A831}"/>
              </a:ext>
            </a:extLst>
          </p:cNvPr>
          <p:cNvSpPr/>
          <p:nvPr/>
        </p:nvSpPr>
        <p:spPr>
          <a:xfrm>
            <a:off x="7143518" y="2044298"/>
            <a:ext cx="432035" cy="3919909"/>
          </a:xfrm>
          <a:prstGeom prst="leftBrace">
            <a:avLst>
              <a:gd name="adj1" fmla="val 50662"/>
              <a:gd name="adj2" fmla="val 491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D002A200-D40F-49F1-9065-671D0452DEFB}"/>
              </a:ext>
            </a:extLst>
          </p:cNvPr>
          <p:cNvSpPr/>
          <p:nvPr/>
        </p:nvSpPr>
        <p:spPr>
          <a:xfrm rot="10800000">
            <a:off x="9417148" y="3401670"/>
            <a:ext cx="432035" cy="2562541"/>
          </a:xfrm>
          <a:prstGeom prst="leftBrace">
            <a:avLst>
              <a:gd name="adj1" fmla="val 50662"/>
              <a:gd name="adj2" fmla="val 491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e 39">
            <a:extLst>
              <a:ext uri="{FF2B5EF4-FFF2-40B4-BE49-F238E27FC236}">
                <a16:creationId xmlns:a16="http://schemas.microsoft.com/office/drawing/2014/main" id="{D424D097-1DC4-46AF-A28A-7B41442F9FB0}"/>
              </a:ext>
            </a:extLst>
          </p:cNvPr>
          <p:cNvSpPr/>
          <p:nvPr/>
        </p:nvSpPr>
        <p:spPr>
          <a:xfrm rot="10800000">
            <a:off x="9401920" y="2023983"/>
            <a:ext cx="432035" cy="1381609"/>
          </a:xfrm>
          <a:prstGeom prst="leftBrace">
            <a:avLst>
              <a:gd name="adj1" fmla="val 50662"/>
              <a:gd name="adj2" fmla="val 491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20DB6B0C-32D1-4493-8C4E-10C261EA5646}"/>
              </a:ext>
            </a:extLst>
          </p:cNvPr>
          <p:cNvSpPr txBox="1"/>
          <p:nvPr/>
        </p:nvSpPr>
        <p:spPr>
          <a:xfrm>
            <a:off x="9891293" y="2008403"/>
            <a:ext cx="1605307" cy="1200329"/>
          </a:xfrm>
          <a:prstGeom prst="rect">
            <a:avLst/>
          </a:prstGeom>
          <a:noFill/>
        </p:spPr>
        <p:txBody>
          <a:bodyPr wrap="square" rtlCol="0">
            <a:spAutoFit/>
          </a:bodyPr>
          <a:lstStyle/>
          <a:p>
            <a:r>
              <a:rPr lang="en-US" dirty="0"/>
              <a:t>Distance needed to reach Terminal Velocity.</a:t>
            </a:r>
          </a:p>
        </p:txBody>
      </p:sp>
      <p:sp>
        <p:nvSpPr>
          <p:cNvPr id="42" name="TextBox 41">
            <a:extLst>
              <a:ext uri="{FF2B5EF4-FFF2-40B4-BE49-F238E27FC236}">
                <a16:creationId xmlns:a16="http://schemas.microsoft.com/office/drawing/2014/main" id="{C316749B-E58F-48A5-B5CD-89247F1287DF}"/>
              </a:ext>
            </a:extLst>
          </p:cNvPr>
          <p:cNvSpPr txBox="1"/>
          <p:nvPr/>
        </p:nvSpPr>
        <p:spPr>
          <a:xfrm>
            <a:off x="9953519" y="4221276"/>
            <a:ext cx="1584738" cy="923330"/>
          </a:xfrm>
          <a:prstGeom prst="rect">
            <a:avLst/>
          </a:prstGeom>
          <a:noFill/>
        </p:spPr>
        <p:txBody>
          <a:bodyPr wrap="square" rtlCol="0">
            <a:spAutoFit/>
          </a:bodyPr>
          <a:lstStyle/>
          <a:p>
            <a:r>
              <a:rPr lang="en-US" dirty="0"/>
              <a:t>Distance used to determine velocity.</a:t>
            </a:r>
          </a:p>
        </p:txBody>
      </p:sp>
      <p:sp>
        <p:nvSpPr>
          <p:cNvPr id="43" name="TextBox 42">
            <a:extLst>
              <a:ext uri="{FF2B5EF4-FFF2-40B4-BE49-F238E27FC236}">
                <a16:creationId xmlns:a16="http://schemas.microsoft.com/office/drawing/2014/main" id="{C1D0D315-B3E4-4B22-B8B0-AD70C61B8505}"/>
              </a:ext>
            </a:extLst>
          </p:cNvPr>
          <p:cNvSpPr txBox="1"/>
          <p:nvPr/>
        </p:nvSpPr>
        <p:spPr>
          <a:xfrm>
            <a:off x="6119543" y="3421739"/>
            <a:ext cx="1071337" cy="923330"/>
          </a:xfrm>
          <a:prstGeom prst="rect">
            <a:avLst/>
          </a:prstGeom>
          <a:noFill/>
        </p:spPr>
        <p:txBody>
          <a:bodyPr wrap="square" rtlCol="0">
            <a:spAutoFit/>
          </a:bodyPr>
          <a:lstStyle/>
          <a:p>
            <a:r>
              <a:rPr lang="en-US" dirty="0"/>
              <a:t>Overall Drop Height</a:t>
            </a:r>
          </a:p>
        </p:txBody>
      </p:sp>
      <p:sp>
        <p:nvSpPr>
          <p:cNvPr id="44" name="TextBox 43">
            <a:extLst>
              <a:ext uri="{FF2B5EF4-FFF2-40B4-BE49-F238E27FC236}">
                <a16:creationId xmlns:a16="http://schemas.microsoft.com/office/drawing/2014/main" id="{D07682E0-9CB5-4E77-B2B9-C4EDF9B0922F}"/>
              </a:ext>
            </a:extLst>
          </p:cNvPr>
          <p:cNvSpPr txBox="1"/>
          <p:nvPr/>
        </p:nvSpPr>
        <p:spPr>
          <a:xfrm>
            <a:off x="774188" y="4499668"/>
            <a:ext cx="4882412" cy="1631216"/>
          </a:xfrm>
          <a:prstGeom prst="rect">
            <a:avLst/>
          </a:prstGeom>
          <a:noFill/>
        </p:spPr>
        <p:txBody>
          <a:bodyPr wrap="square" rtlCol="0">
            <a:spAutoFit/>
          </a:bodyPr>
          <a:lstStyle/>
          <a:p>
            <a:r>
              <a:rPr lang="en-US" sz="2000" dirty="0"/>
              <a:t>For a tissue paper or model rocket sized parachute, the parachute should be allowed to fall for about 0.3 m before starting the stop watch.  This allows Terminal Velocity to be achieved.</a:t>
            </a:r>
          </a:p>
        </p:txBody>
      </p:sp>
    </p:spTree>
    <p:extLst>
      <p:ext uri="{BB962C8B-B14F-4D97-AF65-F5344CB8AC3E}">
        <p14:creationId xmlns:p14="http://schemas.microsoft.com/office/powerpoint/2010/main" val="103077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fade">
                                      <p:cBhvr>
                                        <p:cTn id="1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87FDA-9EC8-40CB-A83C-36FF33D90042}"/>
              </a:ext>
            </a:extLst>
          </p:cNvPr>
          <p:cNvSpPr>
            <a:spLocks noGrp="1"/>
          </p:cNvSpPr>
          <p:nvPr>
            <p:ph type="sldNum" sz="quarter" idx="12"/>
          </p:nvPr>
        </p:nvSpPr>
        <p:spPr/>
        <p:txBody>
          <a:bodyPr/>
          <a:lstStyle/>
          <a:p>
            <a:fld id="{37085408-D563-46F5-AF3E-0DE3F8C485D3}" type="slidenum">
              <a:rPr lang="en-US" smtClean="0"/>
              <a:t>25</a:t>
            </a:fld>
            <a:endParaRPr lang="en-US"/>
          </a:p>
        </p:txBody>
      </p:sp>
      <p:sp>
        <p:nvSpPr>
          <p:cNvPr id="3" name="Title 1">
            <a:extLst>
              <a:ext uri="{FF2B5EF4-FFF2-40B4-BE49-F238E27FC236}">
                <a16:creationId xmlns:a16="http://schemas.microsoft.com/office/drawing/2014/main" id="{FCEC8BCB-0891-4573-BA1F-5937CE6445F0}"/>
              </a:ext>
            </a:extLst>
          </p:cNvPr>
          <p:cNvSpPr txBox="1">
            <a:spLocks/>
          </p:cNvSpPr>
          <p:nvPr/>
        </p:nvSpPr>
        <p:spPr>
          <a:xfrm>
            <a:off x="2004743" y="242535"/>
            <a:ext cx="8229600" cy="59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Testing Process</a:t>
            </a:r>
          </a:p>
        </p:txBody>
      </p:sp>
      <p:sp>
        <p:nvSpPr>
          <p:cNvPr id="4" name="TextBox 3">
            <a:extLst>
              <a:ext uri="{FF2B5EF4-FFF2-40B4-BE49-F238E27FC236}">
                <a16:creationId xmlns:a16="http://schemas.microsoft.com/office/drawing/2014/main" id="{40B58701-87AA-475F-A1D0-4F1A08C00B77}"/>
              </a:ext>
            </a:extLst>
          </p:cNvPr>
          <p:cNvSpPr txBox="1"/>
          <p:nvPr/>
        </p:nvSpPr>
        <p:spPr>
          <a:xfrm>
            <a:off x="2004743" y="983154"/>
            <a:ext cx="8532948" cy="5632311"/>
          </a:xfrm>
          <a:prstGeom prst="rect">
            <a:avLst/>
          </a:prstGeom>
          <a:noFill/>
        </p:spPr>
        <p:txBody>
          <a:bodyPr wrap="square" rtlCol="0">
            <a:spAutoFit/>
          </a:bodyPr>
          <a:lstStyle/>
          <a:p>
            <a:pPr marL="342900" indent="-342900">
              <a:spcBef>
                <a:spcPts val="1200"/>
              </a:spcBef>
              <a:buAutoNum type="arabicPeriod"/>
            </a:pPr>
            <a:r>
              <a:rPr lang="en-US" sz="2400" dirty="0"/>
              <a:t>Measure the canopy area</a:t>
            </a:r>
          </a:p>
          <a:p>
            <a:pPr marL="342900" indent="-342900">
              <a:spcBef>
                <a:spcPts val="1200"/>
              </a:spcBef>
              <a:buAutoNum type="arabicPeriod"/>
            </a:pPr>
            <a:r>
              <a:rPr lang="en-US" sz="2400" dirty="0"/>
              <a:t>Measure the system weight</a:t>
            </a:r>
          </a:p>
          <a:p>
            <a:pPr marL="800100" lvl="1" indent="-342900">
              <a:spcBef>
                <a:spcPts val="1200"/>
              </a:spcBef>
              <a:buFont typeface="Arial" panose="020B0604020202020204" pitchFamily="34" charset="0"/>
              <a:buChar char="•"/>
            </a:pPr>
            <a:r>
              <a:rPr lang="en-US" sz="2000" dirty="0"/>
              <a:t>This will be the assumed system drag (assuming the system falls at terminal velocity during the tests)</a:t>
            </a:r>
          </a:p>
          <a:p>
            <a:pPr marL="800100" lvl="1" indent="-342900">
              <a:spcBef>
                <a:spcPts val="1200"/>
              </a:spcBef>
              <a:buFont typeface="Arial" panose="020B0604020202020204" pitchFamily="34" charset="0"/>
              <a:buChar char="•"/>
            </a:pPr>
            <a:r>
              <a:rPr lang="en-US" sz="2000" b="1" dirty="0">
                <a:solidFill>
                  <a:srgbClr val="FF0000"/>
                </a:solidFill>
              </a:rPr>
              <a:t>Caution</a:t>
            </a:r>
            <a:r>
              <a:rPr lang="en-US" sz="2000" dirty="0"/>
              <a:t> – too much suspended weight may prevent terminal velocity from be achieved quickly enough  </a:t>
            </a:r>
          </a:p>
          <a:p>
            <a:pPr marL="342900" indent="-342900">
              <a:spcBef>
                <a:spcPts val="1200"/>
              </a:spcBef>
              <a:buAutoNum type="arabicPeriod"/>
            </a:pPr>
            <a:r>
              <a:rPr lang="en-US" sz="2400" dirty="0"/>
              <a:t>Conduct drop tests</a:t>
            </a:r>
          </a:p>
          <a:p>
            <a:pPr marL="800100" lvl="1" indent="-342900">
              <a:spcBef>
                <a:spcPts val="1200"/>
              </a:spcBef>
              <a:buFont typeface="Arial" panose="020B0604020202020204" pitchFamily="34" charset="0"/>
              <a:buChar char="•"/>
            </a:pPr>
            <a:r>
              <a:rPr lang="en-US" sz="2000" dirty="0"/>
              <a:t>Make 5-10 drops for each configuration – record fall times</a:t>
            </a:r>
          </a:p>
          <a:p>
            <a:pPr marL="342900" indent="-342900">
              <a:spcBef>
                <a:spcPts val="1200"/>
              </a:spcBef>
              <a:buAutoNum type="arabicPeriod"/>
            </a:pPr>
            <a:r>
              <a:rPr lang="en-US" sz="2400" dirty="0"/>
              <a:t>Calculate average fall times and associated descent velocities</a:t>
            </a:r>
          </a:p>
          <a:p>
            <a:pPr marL="342900" indent="-342900">
              <a:spcBef>
                <a:spcPts val="1200"/>
              </a:spcBef>
              <a:buAutoNum type="arabicPeriod"/>
            </a:pPr>
            <a:r>
              <a:rPr lang="en-US" sz="2400" dirty="0"/>
              <a:t>Calculate Drag Coefficients</a:t>
            </a:r>
          </a:p>
          <a:p>
            <a:pPr marL="342900" indent="-342900">
              <a:spcBef>
                <a:spcPts val="1200"/>
              </a:spcBef>
              <a:buAutoNum type="arabicPeriod"/>
            </a:pPr>
            <a:r>
              <a:rPr lang="en-US" sz="2400" dirty="0"/>
              <a:t>Tabulate and assess results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0104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8EF9C8-E80A-47B7-8864-B63FA4242307}"/>
              </a:ext>
            </a:extLst>
          </p:cNvPr>
          <p:cNvSpPr>
            <a:spLocks noGrp="1"/>
          </p:cNvSpPr>
          <p:nvPr>
            <p:ph type="sldNum" sz="quarter" idx="12"/>
          </p:nvPr>
        </p:nvSpPr>
        <p:spPr/>
        <p:txBody>
          <a:bodyPr/>
          <a:lstStyle/>
          <a:p>
            <a:fld id="{37085408-D563-46F5-AF3E-0DE3F8C485D3}" type="slidenum">
              <a:rPr lang="en-US" smtClean="0"/>
              <a:t>26</a:t>
            </a:fld>
            <a:endParaRPr lang="en-US"/>
          </a:p>
        </p:txBody>
      </p:sp>
      <p:pic>
        <p:nvPicPr>
          <p:cNvPr id="4" name="Picture 3">
            <a:extLst>
              <a:ext uri="{FF2B5EF4-FFF2-40B4-BE49-F238E27FC236}">
                <a16:creationId xmlns:a16="http://schemas.microsoft.com/office/drawing/2014/main" id="{BF6CE239-9BE2-4A75-9189-16584C92D3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380" y="1088081"/>
            <a:ext cx="6858000" cy="5143500"/>
          </a:xfrm>
          <a:prstGeom prst="rect">
            <a:avLst/>
          </a:prstGeom>
        </p:spPr>
      </p:pic>
      <p:sp>
        <p:nvSpPr>
          <p:cNvPr id="5" name="TextBox 4">
            <a:extLst>
              <a:ext uri="{FF2B5EF4-FFF2-40B4-BE49-F238E27FC236}">
                <a16:creationId xmlns:a16="http://schemas.microsoft.com/office/drawing/2014/main" id="{102794E2-6E82-4588-95D0-F70D24C7F0B4}"/>
              </a:ext>
            </a:extLst>
          </p:cNvPr>
          <p:cNvSpPr txBox="1"/>
          <p:nvPr/>
        </p:nvSpPr>
        <p:spPr>
          <a:xfrm>
            <a:off x="7971165" y="1806250"/>
            <a:ext cx="3528392" cy="3354765"/>
          </a:xfrm>
          <a:prstGeom prst="rect">
            <a:avLst/>
          </a:prstGeom>
          <a:noFill/>
        </p:spPr>
        <p:txBody>
          <a:bodyPr wrap="square" rtlCol="0">
            <a:spAutoFit/>
          </a:bodyPr>
          <a:lstStyle/>
          <a:p>
            <a:r>
              <a:rPr lang="en-US" sz="2400" dirty="0"/>
              <a:t>The parachutes were made out of light weight tissue paper and the all had the same area when laid out flat.  This is known as the “reference area (S)”</a:t>
            </a:r>
          </a:p>
          <a:p>
            <a:endParaRPr lang="en-US" sz="2400" dirty="0"/>
          </a:p>
          <a:p>
            <a:r>
              <a:rPr lang="en-US" sz="2400" dirty="0"/>
              <a:t>         </a:t>
            </a:r>
            <a:r>
              <a:rPr lang="en-US" sz="2400" b="1" dirty="0"/>
              <a:t>Area  =  0.05 m</a:t>
            </a:r>
            <a:r>
              <a:rPr lang="en-US" sz="2400" b="1" baseline="30000" dirty="0"/>
              <a:t>2</a:t>
            </a:r>
            <a:endParaRPr lang="en-US" sz="2400" b="1" dirty="0"/>
          </a:p>
          <a:p>
            <a:endParaRPr lang="en-US" sz="2000" dirty="0"/>
          </a:p>
        </p:txBody>
      </p:sp>
      <p:sp>
        <p:nvSpPr>
          <p:cNvPr id="6" name="Title 1">
            <a:extLst>
              <a:ext uri="{FF2B5EF4-FFF2-40B4-BE49-F238E27FC236}">
                <a16:creationId xmlns:a16="http://schemas.microsoft.com/office/drawing/2014/main" id="{6FBB5E4C-4D41-43AD-8E65-D67208310596}"/>
              </a:ext>
            </a:extLst>
          </p:cNvPr>
          <p:cNvSpPr txBox="1">
            <a:spLocks/>
          </p:cNvSpPr>
          <p:nvPr/>
        </p:nvSpPr>
        <p:spPr>
          <a:xfrm>
            <a:off x="2004743" y="242535"/>
            <a:ext cx="8229600" cy="59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Test Parachutes</a:t>
            </a:r>
          </a:p>
        </p:txBody>
      </p:sp>
      <p:sp>
        <p:nvSpPr>
          <p:cNvPr id="7" name="TextBox 6">
            <a:extLst>
              <a:ext uri="{FF2B5EF4-FFF2-40B4-BE49-F238E27FC236}">
                <a16:creationId xmlns:a16="http://schemas.microsoft.com/office/drawing/2014/main" id="{337ACF0D-47B9-474A-8614-E274C71D140A}"/>
              </a:ext>
            </a:extLst>
          </p:cNvPr>
          <p:cNvSpPr txBox="1"/>
          <p:nvPr/>
        </p:nvSpPr>
        <p:spPr>
          <a:xfrm>
            <a:off x="4943872" y="1639815"/>
            <a:ext cx="1692188" cy="461665"/>
          </a:xfrm>
          <a:prstGeom prst="rect">
            <a:avLst/>
          </a:prstGeom>
          <a:noFill/>
        </p:spPr>
        <p:txBody>
          <a:bodyPr wrap="square" rtlCol="0">
            <a:spAutoFit/>
          </a:bodyPr>
          <a:lstStyle/>
          <a:p>
            <a:pPr algn="ctr"/>
            <a:r>
              <a:rPr lang="en-US" sz="2400" dirty="0"/>
              <a:t>Flat Circular</a:t>
            </a:r>
          </a:p>
        </p:txBody>
      </p:sp>
      <p:sp>
        <p:nvSpPr>
          <p:cNvPr id="8" name="TextBox 7">
            <a:extLst>
              <a:ext uri="{FF2B5EF4-FFF2-40B4-BE49-F238E27FC236}">
                <a16:creationId xmlns:a16="http://schemas.microsoft.com/office/drawing/2014/main" id="{AEB10CBC-C377-4E96-BF0F-A43328F8D8F4}"/>
              </a:ext>
            </a:extLst>
          </p:cNvPr>
          <p:cNvSpPr txBox="1"/>
          <p:nvPr/>
        </p:nvSpPr>
        <p:spPr>
          <a:xfrm>
            <a:off x="983432" y="3428999"/>
            <a:ext cx="1021311" cy="461665"/>
          </a:xfrm>
          <a:prstGeom prst="rect">
            <a:avLst/>
          </a:prstGeom>
          <a:noFill/>
        </p:spPr>
        <p:txBody>
          <a:bodyPr wrap="square" rtlCol="0">
            <a:spAutoFit/>
          </a:bodyPr>
          <a:lstStyle/>
          <a:p>
            <a:pPr algn="ctr"/>
            <a:r>
              <a:rPr lang="en-US" sz="2400" dirty="0"/>
              <a:t>Cross</a:t>
            </a:r>
          </a:p>
        </p:txBody>
      </p:sp>
      <p:sp>
        <p:nvSpPr>
          <p:cNvPr id="9" name="TextBox 8">
            <a:extLst>
              <a:ext uri="{FF2B5EF4-FFF2-40B4-BE49-F238E27FC236}">
                <a16:creationId xmlns:a16="http://schemas.microsoft.com/office/drawing/2014/main" id="{417F8ED9-357F-4765-90D2-897871A47EAF}"/>
              </a:ext>
            </a:extLst>
          </p:cNvPr>
          <p:cNvSpPr txBox="1"/>
          <p:nvPr/>
        </p:nvSpPr>
        <p:spPr>
          <a:xfrm>
            <a:off x="4440624" y="5539086"/>
            <a:ext cx="1692188" cy="461665"/>
          </a:xfrm>
          <a:prstGeom prst="rect">
            <a:avLst/>
          </a:prstGeom>
          <a:noFill/>
        </p:spPr>
        <p:txBody>
          <a:bodyPr wrap="square" rtlCol="0">
            <a:spAutoFit/>
          </a:bodyPr>
          <a:lstStyle/>
          <a:p>
            <a:pPr algn="ctr"/>
            <a:r>
              <a:rPr lang="en-US" sz="2400" dirty="0"/>
              <a:t>Square</a:t>
            </a:r>
          </a:p>
        </p:txBody>
      </p:sp>
    </p:spTree>
    <p:extLst>
      <p:ext uri="{BB962C8B-B14F-4D97-AF65-F5344CB8AC3E}">
        <p14:creationId xmlns:p14="http://schemas.microsoft.com/office/powerpoint/2010/main" val="314538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F4F7E9-CE44-4640-A8CA-D994E0A9C2B5}"/>
              </a:ext>
            </a:extLst>
          </p:cNvPr>
          <p:cNvSpPr>
            <a:spLocks noGrp="1"/>
          </p:cNvSpPr>
          <p:nvPr>
            <p:ph type="sldNum" sz="quarter" idx="12"/>
          </p:nvPr>
        </p:nvSpPr>
        <p:spPr/>
        <p:txBody>
          <a:bodyPr/>
          <a:lstStyle/>
          <a:p>
            <a:fld id="{37085408-D563-46F5-AF3E-0DE3F8C485D3}" type="slidenum">
              <a:rPr lang="en-US" smtClean="0"/>
              <a:t>27</a:t>
            </a:fld>
            <a:endParaRPr lang="en-US"/>
          </a:p>
        </p:txBody>
      </p:sp>
      <p:pic>
        <p:nvPicPr>
          <p:cNvPr id="3" name="Picture 2">
            <a:extLst>
              <a:ext uri="{FF2B5EF4-FFF2-40B4-BE49-F238E27FC236}">
                <a16:creationId xmlns:a16="http://schemas.microsoft.com/office/drawing/2014/main" id="{10392006-E40F-484F-ABE1-5E4D245005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49087" y="1387081"/>
            <a:ext cx="5364597" cy="3759804"/>
          </a:xfrm>
          <a:prstGeom prst="rect">
            <a:avLst/>
          </a:prstGeom>
        </p:spPr>
      </p:pic>
      <p:sp>
        <p:nvSpPr>
          <p:cNvPr id="4" name="TextBox 3">
            <a:extLst>
              <a:ext uri="{FF2B5EF4-FFF2-40B4-BE49-F238E27FC236}">
                <a16:creationId xmlns:a16="http://schemas.microsoft.com/office/drawing/2014/main" id="{1547C940-EB7F-4330-B3E1-05EB36197997}"/>
              </a:ext>
            </a:extLst>
          </p:cNvPr>
          <p:cNvSpPr txBox="1"/>
          <p:nvPr/>
        </p:nvSpPr>
        <p:spPr>
          <a:xfrm>
            <a:off x="5871048" y="584684"/>
            <a:ext cx="5711352" cy="5262979"/>
          </a:xfrm>
          <a:prstGeom prst="rect">
            <a:avLst/>
          </a:prstGeom>
          <a:noFill/>
        </p:spPr>
        <p:txBody>
          <a:bodyPr wrap="square" rtlCol="0">
            <a:spAutoFit/>
          </a:bodyPr>
          <a:lstStyle/>
          <a:p>
            <a:r>
              <a:rPr lang="en-US" sz="2400" dirty="0"/>
              <a:t>Three suspended weights were used for each chute.  If we assume the chutes are at </a:t>
            </a:r>
            <a:r>
              <a:rPr lang="en-US" sz="2400" b="1" dirty="0"/>
              <a:t>terminal velocity</a:t>
            </a:r>
            <a:r>
              <a:rPr lang="en-US" sz="2400" dirty="0"/>
              <a:t> during the descent (which they were…), the weights then represent the drag of the systems at three different velocities.</a:t>
            </a:r>
          </a:p>
          <a:p>
            <a:endParaRPr lang="en-US" sz="2400" dirty="0"/>
          </a:p>
          <a:p>
            <a:r>
              <a:rPr lang="en-US" sz="2400" dirty="0"/>
              <a:t>(heavier system </a:t>
            </a:r>
            <a:r>
              <a:rPr lang="en-US" sz="2400" dirty="0" err="1"/>
              <a:t>wt</a:t>
            </a:r>
            <a:r>
              <a:rPr lang="en-US" sz="2400" dirty="0"/>
              <a:t> = faster fall velocity).</a:t>
            </a:r>
          </a:p>
          <a:p>
            <a:endParaRPr lang="en-US" sz="2400" dirty="0"/>
          </a:p>
          <a:p>
            <a:r>
              <a:rPr lang="en-US" sz="2400" dirty="0"/>
              <a:t>Canopy Weight:  0.021 N  </a:t>
            </a:r>
            <a:r>
              <a:rPr lang="en-US" dirty="0"/>
              <a:t>(2.2 g)</a:t>
            </a:r>
          </a:p>
          <a:p>
            <a:endParaRPr lang="en-US" sz="2400" dirty="0"/>
          </a:p>
          <a:p>
            <a:r>
              <a:rPr lang="en-US" sz="2400" dirty="0"/>
              <a:t>Suspended Wt</a:t>
            </a:r>
            <a:r>
              <a:rPr lang="en-US" sz="2400" baseline="-25000" dirty="0"/>
              <a:t>1</a:t>
            </a:r>
            <a:r>
              <a:rPr lang="en-US" sz="2400" dirty="0"/>
              <a:t> :  0.028 N  </a:t>
            </a:r>
            <a:r>
              <a:rPr lang="en-US" dirty="0"/>
              <a:t>(2.9 g)</a:t>
            </a:r>
          </a:p>
          <a:p>
            <a:r>
              <a:rPr lang="en-US" sz="2400" dirty="0"/>
              <a:t>Suspended Wt</a:t>
            </a:r>
            <a:r>
              <a:rPr lang="en-US" sz="2400" baseline="-25000" dirty="0"/>
              <a:t>2</a:t>
            </a:r>
            <a:r>
              <a:rPr lang="en-US" sz="2400" dirty="0"/>
              <a:t> :  0.084 N  </a:t>
            </a:r>
            <a:r>
              <a:rPr lang="en-US" dirty="0"/>
              <a:t>(8.7 g)</a:t>
            </a:r>
          </a:p>
          <a:p>
            <a:r>
              <a:rPr lang="en-US" sz="2400" dirty="0"/>
              <a:t>Suspended Wt</a:t>
            </a:r>
            <a:r>
              <a:rPr lang="en-US" sz="2400" baseline="-25000" dirty="0"/>
              <a:t>3</a:t>
            </a:r>
            <a:r>
              <a:rPr lang="en-US" sz="2400" dirty="0"/>
              <a:t> :  0.140 N  </a:t>
            </a:r>
            <a:r>
              <a:rPr lang="en-US" dirty="0"/>
              <a:t>(14.5 g)</a:t>
            </a:r>
          </a:p>
        </p:txBody>
      </p:sp>
    </p:spTree>
    <p:extLst>
      <p:ext uri="{BB962C8B-B14F-4D97-AF65-F5344CB8AC3E}">
        <p14:creationId xmlns:p14="http://schemas.microsoft.com/office/powerpoint/2010/main" val="347577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A06C01-075D-4E78-B33A-5D9EEF771FA9}"/>
              </a:ext>
            </a:extLst>
          </p:cNvPr>
          <p:cNvSpPr>
            <a:spLocks noGrp="1"/>
          </p:cNvSpPr>
          <p:nvPr>
            <p:ph type="sldNum" sz="quarter" idx="12"/>
          </p:nvPr>
        </p:nvSpPr>
        <p:spPr/>
        <p:txBody>
          <a:bodyPr/>
          <a:lstStyle/>
          <a:p>
            <a:fld id="{37085408-D563-46F5-AF3E-0DE3F8C485D3}" type="slidenum">
              <a:rPr lang="en-US" smtClean="0"/>
              <a:t>28</a:t>
            </a:fld>
            <a:endParaRPr lang="en-US"/>
          </a:p>
        </p:txBody>
      </p:sp>
      <p:pic>
        <p:nvPicPr>
          <p:cNvPr id="5" name="Picture 4">
            <a:extLst>
              <a:ext uri="{FF2B5EF4-FFF2-40B4-BE49-F238E27FC236}">
                <a16:creationId xmlns:a16="http://schemas.microsoft.com/office/drawing/2014/main" id="{E7A81650-B6EE-444A-9BFD-74D61321F1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400" y="1160748"/>
            <a:ext cx="7648575" cy="3990975"/>
          </a:xfrm>
          <a:prstGeom prst="rect">
            <a:avLst/>
          </a:prstGeom>
        </p:spPr>
      </p:pic>
      <p:sp>
        <p:nvSpPr>
          <p:cNvPr id="6" name="TextBox 5">
            <a:extLst>
              <a:ext uri="{FF2B5EF4-FFF2-40B4-BE49-F238E27FC236}">
                <a16:creationId xmlns:a16="http://schemas.microsoft.com/office/drawing/2014/main" id="{9F226FCD-D8BD-453F-808B-F1F72EC8797E}"/>
              </a:ext>
            </a:extLst>
          </p:cNvPr>
          <p:cNvSpPr txBox="1"/>
          <p:nvPr/>
        </p:nvSpPr>
        <p:spPr>
          <a:xfrm>
            <a:off x="1395203" y="3774279"/>
            <a:ext cx="972108" cy="369332"/>
          </a:xfrm>
          <a:prstGeom prst="rect">
            <a:avLst/>
          </a:prstGeom>
          <a:noFill/>
        </p:spPr>
        <p:txBody>
          <a:bodyPr wrap="square" rtlCol="0">
            <a:spAutoFit/>
          </a:bodyPr>
          <a:lstStyle/>
          <a:p>
            <a:r>
              <a:rPr lang="en-US" dirty="0">
                <a:solidFill>
                  <a:srgbClr val="FF0000"/>
                </a:solidFill>
              </a:rPr>
              <a:t>Velocity</a:t>
            </a:r>
          </a:p>
        </p:txBody>
      </p:sp>
      <p:sp>
        <p:nvSpPr>
          <p:cNvPr id="7" name="TextBox 6">
            <a:extLst>
              <a:ext uri="{FF2B5EF4-FFF2-40B4-BE49-F238E27FC236}">
                <a16:creationId xmlns:a16="http://schemas.microsoft.com/office/drawing/2014/main" id="{086A581E-4C0F-480B-B389-475032F5CA55}"/>
              </a:ext>
            </a:extLst>
          </p:cNvPr>
          <p:cNvSpPr txBox="1"/>
          <p:nvPr/>
        </p:nvSpPr>
        <p:spPr>
          <a:xfrm>
            <a:off x="1395203" y="2982191"/>
            <a:ext cx="972108" cy="369332"/>
          </a:xfrm>
          <a:prstGeom prst="rect">
            <a:avLst/>
          </a:prstGeom>
          <a:noFill/>
        </p:spPr>
        <p:txBody>
          <a:bodyPr wrap="square" rtlCol="0">
            <a:spAutoFit/>
          </a:bodyPr>
          <a:lstStyle/>
          <a:p>
            <a:r>
              <a:rPr lang="en-US" dirty="0">
                <a:solidFill>
                  <a:srgbClr val="0070C0"/>
                </a:solidFill>
              </a:rPr>
              <a:t>Position</a:t>
            </a:r>
          </a:p>
        </p:txBody>
      </p:sp>
      <p:sp>
        <p:nvSpPr>
          <p:cNvPr id="8" name="Oval 7">
            <a:extLst>
              <a:ext uri="{FF2B5EF4-FFF2-40B4-BE49-F238E27FC236}">
                <a16:creationId xmlns:a16="http://schemas.microsoft.com/office/drawing/2014/main" id="{D1ED5AD2-05D4-4EE4-BA37-AA6F2610D28A}"/>
              </a:ext>
            </a:extLst>
          </p:cNvPr>
          <p:cNvSpPr/>
          <p:nvPr/>
        </p:nvSpPr>
        <p:spPr>
          <a:xfrm>
            <a:off x="2439319" y="3063491"/>
            <a:ext cx="216024"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AB651CC-E06E-458A-BDAA-F4DBD9650092}"/>
              </a:ext>
            </a:extLst>
          </p:cNvPr>
          <p:cNvCxnSpPr>
            <a:cxnSpLocks/>
          </p:cNvCxnSpPr>
          <p:nvPr/>
        </p:nvCxnSpPr>
        <p:spPr>
          <a:xfrm>
            <a:off x="2727351" y="3810283"/>
            <a:ext cx="1772059" cy="29732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BF9945-C862-4F82-8243-8C64377167ED}"/>
              </a:ext>
            </a:extLst>
          </p:cNvPr>
          <p:cNvSpPr txBox="1"/>
          <p:nvPr/>
        </p:nvSpPr>
        <p:spPr>
          <a:xfrm>
            <a:off x="2938996" y="136524"/>
            <a:ext cx="6314008" cy="584775"/>
          </a:xfrm>
          <a:prstGeom prst="rect">
            <a:avLst/>
          </a:prstGeom>
          <a:noFill/>
        </p:spPr>
        <p:txBody>
          <a:bodyPr wrap="square" rtlCol="0">
            <a:spAutoFit/>
          </a:bodyPr>
          <a:lstStyle/>
          <a:p>
            <a:pPr algn="ctr"/>
            <a:r>
              <a:rPr lang="en-US" sz="3200" dirty="0">
                <a:solidFill>
                  <a:srgbClr val="FF0000"/>
                </a:solidFill>
              </a:rPr>
              <a:t>Experimental Drop Test Data</a:t>
            </a:r>
          </a:p>
        </p:txBody>
      </p:sp>
      <p:cxnSp>
        <p:nvCxnSpPr>
          <p:cNvPr id="13" name="Straight Connector 12">
            <a:extLst>
              <a:ext uri="{FF2B5EF4-FFF2-40B4-BE49-F238E27FC236}">
                <a16:creationId xmlns:a16="http://schemas.microsoft.com/office/drawing/2014/main" id="{A8894190-7F33-4382-B3AE-789A44A091EF}"/>
              </a:ext>
            </a:extLst>
          </p:cNvPr>
          <p:cNvCxnSpPr>
            <a:cxnSpLocks/>
          </p:cNvCxnSpPr>
          <p:nvPr/>
        </p:nvCxnSpPr>
        <p:spPr>
          <a:xfrm>
            <a:off x="4499410" y="4107607"/>
            <a:ext cx="3509181"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718640B-C933-465C-9320-D1785061DB47}"/>
              </a:ext>
            </a:extLst>
          </p:cNvPr>
          <p:cNvSpPr txBox="1"/>
          <p:nvPr/>
        </p:nvSpPr>
        <p:spPr>
          <a:xfrm>
            <a:off x="2587266" y="2797525"/>
            <a:ext cx="2052228" cy="369332"/>
          </a:xfrm>
          <a:prstGeom prst="rect">
            <a:avLst/>
          </a:prstGeom>
          <a:noFill/>
        </p:spPr>
        <p:txBody>
          <a:bodyPr wrap="square" rtlCol="0">
            <a:spAutoFit/>
          </a:bodyPr>
          <a:lstStyle/>
          <a:p>
            <a:r>
              <a:rPr lang="en-US" dirty="0"/>
              <a:t>Release</a:t>
            </a:r>
          </a:p>
        </p:txBody>
      </p:sp>
      <p:sp>
        <p:nvSpPr>
          <p:cNvPr id="17" name="TextBox 16">
            <a:extLst>
              <a:ext uri="{FF2B5EF4-FFF2-40B4-BE49-F238E27FC236}">
                <a16:creationId xmlns:a16="http://schemas.microsoft.com/office/drawing/2014/main" id="{6E9CC97D-D595-4589-9214-4BAE4DB99F1B}"/>
              </a:ext>
            </a:extLst>
          </p:cNvPr>
          <p:cNvSpPr txBox="1"/>
          <p:nvPr/>
        </p:nvSpPr>
        <p:spPr>
          <a:xfrm>
            <a:off x="6549363" y="5003061"/>
            <a:ext cx="3620677" cy="369332"/>
          </a:xfrm>
          <a:prstGeom prst="rect">
            <a:avLst/>
          </a:prstGeom>
          <a:noFill/>
        </p:spPr>
        <p:txBody>
          <a:bodyPr wrap="square" rtlCol="0">
            <a:spAutoFit/>
          </a:bodyPr>
          <a:lstStyle/>
          <a:p>
            <a:r>
              <a:rPr lang="en-US" dirty="0">
                <a:solidFill>
                  <a:srgbClr val="00B050"/>
                </a:solidFill>
              </a:rPr>
              <a:t>Terminal Velocity (Drag = Weight)</a:t>
            </a:r>
          </a:p>
        </p:txBody>
      </p:sp>
      <p:sp>
        <p:nvSpPr>
          <p:cNvPr id="18" name="TextBox 17">
            <a:extLst>
              <a:ext uri="{FF2B5EF4-FFF2-40B4-BE49-F238E27FC236}">
                <a16:creationId xmlns:a16="http://schemas.microsoft.com/office/drawing/2014/main" id="{A80B1A37-6394-424D-8191-DA169D7A4829}"/>
              </a:ext>
            </a:extLst>
          </p:cNvPr>
          <p:cNvSpPr txBox="1"/>
          <p:nvPr/>
        </p:nvSpPr>
        <p:spPr>
          <a:xfrm>
            <a:off x="1396410" y="4955030"/>
            <a:ext cx="3190904" cy="646331"/>
          </a:xfrm>
          <a:prstGeom prst="rect">
            <a:avLst/>
          </a:prstGeom>
          <a:noFill/>
        </p:spPr>
        <p:txBody>
          <a:bodyPr wrap="square" rtlCol="0">
            <a:spAutoFit/>
          </a:bodyPr>
          <a:lstStyle/>
          <a:p>
            <a:r>
              <a:rPr lang="en-US" dirty="0">
                <a:solidFill>
                  <a:srgbClr val="0070C0"/>
                </a:solidFill>
              </a:rPr>
              <a:t>System accelerating from release (Drag less than Weight)</a:t>
            </a:r>
          </a:p>
        </p:txBody>
      </p:sp>
      <p:cxnSp>
        <p:nvCxnSpPr>
          <p:cNvPr id="20" name="Straight Arrow Connector 19">
            <a:extLst>
              <a:ext uri="{FF2B5EF4-FFF2-40B4-BE49-F238E27FC236}">
                <a16:creationId xmlns:a16="http://schemas.microsoft.com/office/drawing/2014/main" id="{6838272D-8E13-4D00-AB8D-92CA313AB833}"/>
              </a:ext>
            </a:extLst>
          </p:cNvPr>
          <p:cNvCxnSpPr/>
          <p:nvPr/>
        </p:nvCxnSpPr>
        <p:spPr>
          <a:xfrm flipV="1">
            <a:off x="2727351" y="4107607"/>
            <a:ext cx="576064" cy="8954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43E0B40-92A0-4B5C-9B4B-A5BE7A90F6AA}"/>
              </a:ext>
            </a:extLst>
          </p:cNvPr>
          <p:cNvCxnSpPr>
            <a:cxnSpLocks/>
          </p:cNvCxnSpPr>
          <p:nvPr/>
        </p:nvCxnSpPr>
        <p:spPr>
          <a:xfrm flipH="1" flipV="1">
            <a:off x="6292206" y="4230356"/>
            <a:ext cx="935645" cy="6934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47301D9-A123-4B34-AF36-314979F5847B}"/>
              </a:ext>
            </a:extLst>
          </p:cNvPr>
          <p:cNvSpPr/>
          <p:nvPr/>
        </p:nvSpPr>
        <p:spPr>
          <a:xfrm>
            <a:off x="4383535" y="3234219"/>
            <a:ext cx="216024" cy="3693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0835F4DE-B797-4BEE-9ED6-7E60F4D70D09}"/>
              </a:ext>
            </a:extLst>
          </p:cNvPr>
          <p:cNvSpPr txBox="1"/>
          <p:nvPr/>
        </p:nvSpPr>
        <p:spPr>
          <a:xfrm>
            <a:off x="7467079" y="1133892"/>
            <a:ext cx="3751796" cy="1569660"/>
          </a:xfrm>
          <a:prstGeom prst="rect">
            <a:avLst/>
          </a:prstGeom>
          <a:noFill/>
        </p:spPr>
        <p:txBody>
          <a:bodyPr wrap="square" rtlCol="0">
            <a:spAutoFit/>
          </a:bodyPr>
          <a:lstStyle/>
          <a:p>
            <a:r>
              <a:rPr lang="en-US" sz="2400" dirty="0"/>
              <a:t>An </a:t>
            </a:r>
            <a:r>
              <a:rPr lang="en-US" sz="2400" b="1" dirty="0"/>
              <a:t>ultrasonic motion sensor</a:t>
            </a:r>
            <a:r>
              <a:rPr lang="en-US" sz="2400" dirty="0"/>
              <a:t> was used to collect position and velocity data on several drop tests.</a:t>
            </a:r>
          </a:p>
        </p:txBody>
      </p:sp>
      <p:sp>
        <p:nvSpPr>
          <p:cNvPr id="2" name="TextBox 1">
            <a:extLst>
              <a:ext uri="{FF2B5EF4-FFF2-40B4-BE49-F238E27FC236}">
                <a16:creationId xmlns:a16="http://schemas.microsoft.com/office/drawing/2014/main" id="{74D05A5A-20ED-4724-8A92-9F8F78422AE3}"/>
              </a:ext>
            </a:extLst>
          </p:cNvPr>
          <p:cNvSpPr txBox="1"/>
          <p:nvPr/>
        </p:nvSpPr>
        <p:spPr>
          <a:xfrm>
            <a:off x="2207568" y="1133892"/>
            <a:ext cx="5200303" cy="461665"/>
          </a:xfrm>
          <a:prstGeom prst="rect">
            <a:avLst/>
          </a:prstGeom>
          <a:noFill/>
        </p:spPr>
        <p:txBody>
          <a:bodyPr wrap="square" rtlCol="0">
            <a:spAutoFit/>
          </a:bodyPr>
          <a:lstStyle/>
          <a:p>
            <a:r>
              <a:rPr lang="en-US" sz="2400" dirty="0"/>
              <a:t>Representative Test </a:t>
            </a:r>
            <a:r>
              <a:rPr lang="en-US" dirty="0"/>
              <a:t>(lightest system)</a:t>
            </a:r>
          </a:p>
        </p:txBody>
      </p:sp>
      <p:sp>
        <p:nvSpPr>
          <p:cNvPr id="22" name="TextBox 21">
            <a:extLst>
              <a:ext uri="{FF2B5EF4-FFF2-40B4-BE49-F238E27FC236}">
                <a16:creationId xmlns:a16="http://schemas.microsoft.com/office/drawing/2014/main" id="{689DE207-621E-40F3-AFF0-826F4F942958}"/>
              </a:ext>
            </a:extLst>
          </p:cNvPr>
          <p:cNvSpPr txBox="1"/>
          <p:nvPr/>
        </p:nvSpPr>
        <p:spPr>
          <a:xfrm>
            <a:off x="4547208" y="2982191"/>
            <a:ext cx="6049291" cy="369332"/>
          </a:xfrm>
          <a:prstGeom prst="rect">
            <a:avLst/>
          </a:prstGeom>
          <a:noFill/>
        </p:spPr>
        <p:txBody>
          <a:bodyPr wrap="square" rtlCol="0">
            <a:spAutoFit/>
          </a:bodyPr>
          <a:lstStyle/>
          <a:p>
            <a:r>
              <a:rPr lang="en-US" dirty="0"/>
              <a:t>Terminal Velocity Reached  (velocity line becomes flat)</a:t>
            </a:r>
          </a:p>
        </p:txBody>
      </p:sp>
    </p:spTree>
    <p:extLst>
      <p:ext uri="{BB962C8B-B14F-4D97-AF65-F5344CB8AC3E}">
        <p14:creationId xmlns:p14="http://schemas.microsoft.com/office/powerpoint/2010/main" val="178842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464CC-E29D-4C80-A398-9BAC559A3A36}"/>
              </a:ext>
            </a:extLst>
          </p:cNvPr>
          <p:cNvSpPr>
            <a:spLocks noGrp="1"/>
          </p:cNvSpPr>
          <p:nvPr>
            <p:ph type="sldNum" sz="quarter" idx="12"/>
          </p:nvPr>
        </p:nvSpPr>
        <p:spPr/>
        <p:txBody>
          <a:bodyPr/>
          <a:lstStyle/>
          <a:p>
            <a:fld id="{37085408-D563-46F5-AF3E-0DE3F8C485D3}" type="slidenum">
              <a:rPr lang="en-US" smtClean="0"/>
              <a:t>29</a:t>
            </a:fld>
            <a:endParaRPr lang="en-US"/>
          </a:p>
        </p:txBody>
      </p:sp>
      <p:grpSp>
        <p:nvGrpSpPr>
          <p:cNvPr id="10" name="Group 9">
            <a:extLst>
              <a:ext uri="{FF2B5EF4-FFF2-40B4-BE49-F238E27FC236}">
                <a16:creationId xmlns:a16="http://schemas.microsoft.com/office/drawing/2014/main" id="{4663706C-45C9-43DB-9E19-8B23A999FFC0}"/>
              </a:ext>
            </a:extLst>
          </p:cNvPr>
          <p:cNvGrpSpPr/>
          <p:nvPr/>
        </p:nvGrpSpPr>
        <p:grpSpPr>
          <a:xfrm>
            <a:off x="731404" y="980728"/>
            <a:ext cx="10264191" cy="2088232"/>
            <a:chOff x="731404" y="1340768"/>
            <a:chExt cx="10264191" cy="2088232"/>
          </a:xfrm>
        </p:grpSpPr>
        <p:pic>
          <p:nvPicPr>
            <p:cNvPr id="3" name="Picture 2">
              <a:extLst>
                <a:ext uri="{FF2B5EF4-FFF2-40B4-BE49-F238E27FC236}">
                  <a16:creationId xmlns:a16="http://schemas.microsoft.com/office/drawing/2014/main" id="{BE48FD3A-8F88-4110-9CC3-D792EEA972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404" y="1340768"/>
              <a:ext cx="10264191" cy="2088232"/>
            </a:xfrm>
            <a:prstGeom prst="rect">
              <a:avLst/>
            </a:prstGeom>
          </p:spPr>
        </p:pic>
        <p:sp>
          <p:nvSpPr>
            <p:cNvPr id="4" name="Rectangle: Rounded Corners 3">
              <a:extLst>
                <a:ext uri="{FF2B5EF4-FFF2-40B4-BE49-F238E27FC236}">
                  <a16:creationId xmlns:a16="http://schemas.microsoft.com/office/drawing/2014/main" id="{19C686DE-0083-4B7E-B154-7FF598122894}"/>
                </a:ext>
              </a:extLst>
            </p:cNvPr>
            <p:cNvSpPr/>
            <p:nvPr/>
          </p:nvSpPr>
          <p:spPr>
            <a:xfrm>
              <a:off x="4187788" y="1592796"/>
              <a:ext cx="5976664" cy="10801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28F93FC-ECA1-4910-990E-622FD06EAE43}"/>
              </a:ext>
            </a:extLst>
          </p:cNvPr>
          <p:cNvSpPr txBox="1"/>
          <p:nvPr/>
        </p:nvSpPr>
        <p:spPr>
          <a:xfrm>
            <a:off x="4388988" y="3248980"/>
            <a:ext cx="5736061" cy="461665"/>
          </a:xfrm>
          <a:prstGeom prst="rect">
            <a:avLst/>
          </a:prstGeom>
          <a:noFill/>
        </p:spPr>
        <p:txBody>
          <a:bodyPr wrap="square" rtlCol="0">
            <a:spAutoFit/>
          </a:bodyPr>
          <a:lstStyle/>
          <a:p>
            <a:r>
              <a:rPr lang="en-US" sz="2400" dirty="0"/>
              <a:t>Terminal Velocity (Ave):    </a:t>
            </a:r>
            <a:r>
              <a:rPr lang="en-US" sz="2400" b="1" dirty="0"/>
              <a:t>1.17 m/s</a:t>
            </a:r>
            <a:r>
              <a:rPr lang="en-US" sz="2400" dirty="0"/>
              <a:t>  </a:t>
            </a:r>
            <a:r>
              <a:rPr lang="en-US" dirty="0"/>
              <a:t>(7 trials)</a:t>
            </a:r>
          </a:p>
        </p:txBody>
      </p:sp>
      <p:sp>
        <p:nvSpPr>
          <p:cNvPr id="8" name="TextBox 7">
            <a:extLst>
              <a:ext uri="{FF2B5EF4-FFF2-40B4-BE49-F238E27FC236}">
                <a16:creationId xmlns:a16="http://schemas.microsoft.com/office/drawing/2014/main" id="{9044D840-DE9F-4078-810E-FF37DBFD9601}"/>
              </a:ext>
            </a:extLst>
          </p:cNvPr>
          <p:cNvSpPr txBox="1"/>
          <p:nvPr/>
        </p:nvSpPr>
        <p:spPr>
          <a:xfrm>
            <a:off x="4387106" y="3998026"/>
            <a:ext cx="5724636" cy="461665"/>
          </a:xfrm>
          <a:prstGeom prst="rect">
            <a:avLst/>
          </a:prstGeom>
          <a:noFill/>
        </p:spPr>
        <p:txBody>
          <a:bodyPr wrap="square" rtlCol="0">
            <a:spAutoFit/>
          </a:bodyPr>
          <a:lstStyle/>
          <a:p>
            <a:r>
              <a:rPr lang="en-US" sz="2400" dirty="0"/>
              <a:t>Fall Distance until Terminal Vel:   </a:t>
            </a:r>
            <a:r>
              <a:rPr lang="en-US" sz="2400" b="1" dirty="0"/>
              <a:t>~0.3 m  </a:t>
            </a:r>
          </a:p>
        </p:txBody>
      </p:sp>
      <p:sp>
        <p:nvSpPr>
          <p:cNvPr id="9" name="TextBox 8">
            <a:extLst>
              <a:ext uri="{FF2B5EF4-FFF2-40B4-BE49-F238E27FC236}">
                <a16:creationId xmlns:a16="http://schemas.microsoft.com/office/drawing/2014/main" id="{661E4A5C-F7C7-4804-BD88-5C3030F42F17}"/>
              </a:ext>
            </a:extLst>
          </p:cNvPr>
          <p:cNvSpPr txBox="1"/>
          <p:nvPr/>
        </p:nvSpPr>
        <p:spPr>
          <a:xfrm>
            <a:off x="1811524" y="3397861"/>
            <a:ext cx="1955564" cy="830997"/>
          </a:xfrm>
          <a:prstGeom prst="rect">
            <a:avLst/>
          </a:prstGeom>
          <a:noFill/>
        </p:spPr>
        <p:txBody>
          <a:bodyPr wrap="square" rtlCol="0">
            <a:spAutoFit/>
          </a:bodyPr>
          <a:lstStyle/>
          <a:p>
            <a:r>
              <a:rPr lang="en-US" sz="2400" b="1" dirty="0"/>
              <a:t>Experimental Results</a:t>
            </a:r>
          </a:p>
        </p:txBody>
      </p:sp>
      <p:sp>
        <p:nvSpPr>
          <p:cNvPr id="11" name="TextBox 10">
            <a:extLst>
              <a:ext uri="{FF2B5EF4-FFF2-40B4-BE49-F238E27FC236}">
                <a16:creationId xmlns:a16="http://schemas.microsoft.com/office/drawing/2014/main" id="{F43EA919-330A-4DEB-97C7-CFA38872FED3}"/>
              </a:ext>
            </a:extLst>
          </p:cNvPr>
          <p:cNvSpPr txBox="1"/>
          <p:nvPr/>
        </p:nvSpPr>
        <p:spPr>
          <a:xfrm>
            <a:off x="2938996" y="136524"/>
            <a:ext cx="6314008" cy="584775"/>
          </a:xfrm>
          <a:prstGeom prst="rect">
            <a:avLst/>
          </a:prstGeom>
          <a:noFill/>
        </p:spPr>
        <p:txBody>
          <a:bodyPr wrap="square" rtlCol="0">
            <a:spAutoFit/>
          </a:bodyPr>
          <a:lstStyle/>
          <a:p>
            <a:pPr algn="ctr"/>
            <a:r>
              <a:rPr lang="en-US" sz="3200" dirty="0">
                <a:solidFill>
                  <a:srgbClr val="FF0000"/>
                </a:solidFill>
              </a:rPr>
              <a:t>Experimental Drop Test Data</a:t>
            </a:r>
          </a:p>
        </p:txBody>
      </p:sp>
      <p:sp>
        <p:nvSpPr>
          <p:cNvPr id="12" name="TextBox 11">
            <a:extLst>
              <a:ext uri="{FF2B5EF4-FFF2-40B4-BE49-F238E27FC236}">
                <a16:creationId xmlns:a16="http://schemas.microsoft.com/office/drawing/2014/main" id="{443FD474-3862-4F27-B28C-92EA5E400AA7}"/>
              </a:ext>
            </a:extLst>
          </p:cNvPr>
          <p:cNvSpPr txBox="1"/>
          <p:nvPr/>
        </p:nvSpPr>
        <p:spPr>
          <a:xfrm>
            <a:off x="1091444" y="4833156"/>
            <a:ext cx="10264191" cy="1200329"/>
          </a:xfrm>
          <a:prstGeom prst="rect">
            <a:avLst/>
          </a:prstGeom>
          <a:noFill/>
        </p:spPr>
        <p:txBody>
          <a:bodyPr wrap="square" rtlCol="0">
            <a:spAutoFit/>
          </a:bodyPr>
          <a:lstStyle/>
          <a:p>
            <a:r>
              <a:rPr lang="en-US" sz="2400" dirty="0"/>
              <a:t>The average Terminal Velocity was determined by looking at several points along the terminal descent and averaging the velocities from each test.  Those averages were then averaged together to get a single velocity number.</a:t>
            </a:r>
          </a:p>
        </p:txBody>
      </p:sp>
      <p:sp>
        <p:nvSpPr>
          <p:cNvPr id="5" name="Oval 4">
            <a:extLst>
              <a:ext uri="{FF2B5EF4-FFF2-40B4-BE49-F238E27FC236}">
                <a16:creationId xmlns:a16="http://schemas.microsoft.com/office/drawing/2014/main" id="{79971D7A-24AC-4499-A76B-969DC880CC65}"/>
              </a:ext>
            </a:extLst>
          </p:cNvPr>
          <p:cNvSpPr/>
          <p:nvPr/>
        </p:nvSpPr>
        <p:spPr>
          <a:xfrm>
            <a:off x="5303912" y="1808820"/>
            <a:ext cx="2520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F48428-81ED-46E5-A657-C4CE20209BA6}"/>
              </a:ext>
            </a:extLst>
          </p:cNvPr>
          <p:cNvSpPr/>
          <p:nvPr/>
        </p:nvSpPr>
        <p:spPr>
          <a:xfrm>
            <a:off x="7284132" y="1808820"/>
            <a:ext cx="2520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892773D-F886-4EAE-B65F-8D663E60FAC5}"/>
              </a:ext>
            </a:extLst>
          </p:cNvPr>
          <p:cNvSpPr/>
          <p:nvPr/>
        </p:nvSpPr>
        <p:spPr>
          <a:xfrm>
            <a:off x="8220236" y="1808820"/>
            <a:ext cx="2520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26050A-B70A-47E3-B1C8-3D266F51E3F5}"/>
              </a:ext>
            </a:extLst>
          </p:cNvPr>
          <p:cNvSpPr/>
          <p:nvPr/>
        </p:nvSpPr>
        <p:spPr>
          <a:xfrm>
            <a:off x="9120336" y="1808820"/>
            <a:ext cx="2520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1FA442-DD28-4E49-9F60-0C6C81A689E4}"/>
              </a:ext>
            </a:extLst>
          </p:cNvPr>
          <p:cNvSpPr txBox="1"/>
          <p:nvPr/>
        </p:nvSpPr>
        <p:spPr>
          <a:xfrm>
            <a:off x="7032104" y="1309410"/>
            <a:ext cx="2628292" cy="369332"/>
          </a:xfrm>
          <a:prstGeom prst="rect">
            <a:avLst/>
          </a:prstGeom>
          <a:noFill/>
        </p:spPr>
        <p:txBody>
          <a:bodyPr wrap="square" rtlCol="0">
            <a:spAutoFit/>
          </a:bodyPr>
          <a:lstStyle/>
          <a:p>
            <a:r>
              <a:rPr lang="en-US" dirty="0"/>
              <a:t>Additional Drop Tests…</a:t>
            </a:r>
          </a:p>
        </p:txBody>
      </p:sp>
    </p:spTree>
    <p:extLst>
      <p:ext uri="{BB962C8B-B14F-4D97-AF65-F5344CB8AC3E}">
        <p14:creationId xmlns:p14="http://schemas.microsoft.com/office/powerpoint/2010/main" val="318598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Black_Brant_Descend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5898" y="283524"/>
            <a:ext cx="2971800" cy="6241821"/>
          </a:xfrm>
          <a:prstGeom prst="rect">
            <a:avLst/>
          </a:prstGeom>
          <a:noFill/>
        </p:spPr>
      </p:pic>
      <p:pic>
        <p:nvPicPr>
          <p:cNvPr id="5" name="Picture 8" descr="MVC-018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6079" y="5775296"/>
            <a:ext cx="72489" cy="101976"/>
          </a:xfrm>
          <a:prstGeom prst="rect">
            <a:avLst/>
          </a:prstGeom>
          <a:noFill/>
        </p:spPr>
      </p:pic>
      <p:pic>
        <p:nvPicPr>
          <p:cNvPr id="6" name="Picture 8" descr="MVC-018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6799" y="1016732"/>
            <a:ext cx="2951649" cy="4152320"/>
          </a:xfrm>
          <a:prstGeom prst="rect">
            <a:avLst/>
          </a:prstGeom>
          <a:noFill/>
        </p:spPr>
      </p:pic>
      <p:cxnSp>
        <p:nvCxnSpPr>
          <p:cNvPr id="8" name="Straight Connector 7"/>
          <p:cNvCxnSpPr/>
          <p:nvPr/>
        </p:nvCxnSpPr>
        <p:spPr>
          <a:xfrm flipV="1">
            <a:off x="5018568" y="1016732"/>
            <a:ext cx="2158231" cy="46805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090095" y="5169053"/>
            <a:ext cx="5038353" cy="657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54361" y="5425769"/>
            <a:ext cx="2645614" cy="830997"/>
          </a:xfrm>
          <a:prstGeom prst="rect">
            <a:avLst/>
          </a:prstGeom>
          <a:noFill/>
        </p:spPr>
        <p:txBody>
          <a:bodyPr wrap="square" rtlCol="0">
            <a:spAutoFit/>
          </a:bodyPr>
          <a:lstStyle/>
          <a:p>
            <a:pPr algn="ctr"/>
            <a:r>
              <a:rPr lang="en-US" sz="2400" dirty="0"/>
              <a:t>Packed Parachute</a:t>
            </a:r>
          </a:p>
          <a:p>
            <a:pPr algn="ctr"/>
            <a:r>
              <a:rPr lang="en-US" sz="2400" dirty="0"/>
              <a:t>(Small Package)</a:t>
            </a:r>
          </a:p>
        </p:txBody>
      </p:sp>
      <p:sp>
        <p:nvSpPr>
          <p:cNvPr id="16" name="Slide Number Placeholder 15"/>
          <p:cNvSpPr>
            <a:spLocks noGrp="1"/>
          </p:cNvSpPr>
          <p:nvPr>
            <p:ph type="sldNum" sz="quarter" idx="12"/>
          </p:nvPr>
        </p:nvSpPr>
        <p:spPr/>
        <p:txBody>
          <a:bodyPr/>
          <a:lstStyle/>
          <a:p>
            <a:fld id="{37085408-D563-46F5-AF3E-0DE3F8C485D3}" type="slidenum">
              <a:rPr lang="en-US" smtClean="0"/>
              <a:t>3</a:t>
            </a:fld>
            <a:endParaRPr lang="en-US"/>
          </a:p>
        </p:txBody>
      </p:sp>
      <p:sp>
        <p:nvSpPr>
          <p:cNvPr id="9" name="TextBox 8">
            <a:extLst>
              <a:ext uri="{FF2B5EF4-FFF2-40B4-BE49-F238E27FC236}">
                <a16:creationId xmlns:a16="http://schemas.microsoft.com/office/drawing/2014/main" id="{4B6206AE-5420-4714-804D-A3F254497384}"/>
              </a:ext>
            </a:extLst>
          </p:cNvPr>
          <p:cNvSpPr txBox="1"/>
          <p:nvPr/>
        </p:nvSpPr>
        <p:spPr>
          <a:xfrm>
            <a:off x="517586" y="1160748"/>
            <a:ext cx="2683459" cy="830997"/>
          </a:xfrm>
          <a:prstGeom prst="rect">
            <a:avLst/>
          </a:prstGeom>
          <a:noFill/>
        </p:spPr>
        <p:txBody>
          <a:bodyPr wrap="square" rtlCol="0">
            <a:spAutoFit/>
          </a:bodyPr>
          <a:lstStyle/>
          <a:p>
            <a:pPr algn="ctr"/>
            <a:r>
              <a:rPr lang="en-US" sz="2400" dirty="0"/>
              <a:t>Deployed Parachute</a:t>
            </a:r>
          </a:p>
          <a:p>
            <a:pPr algn="ctr"/>
            <a:r>
              <a:rPr lang="en-US" sz="2400" dirty="0"/>
              <a:t>(Large Structure)</a:t>
            </a:r>
          </a:p>
        </p:txBody>
      </p:sp>
    </p:spTree>
    <p:extLst>
      <p:ext uri="{BB962C8B-B14F-4D97-AF65-F5344CB8AC3E}">
        <p14:creationId xmlns:p14="http://schemas.microsoft.com/office/powerpoint/2010/main" val="24446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DA28E8-691C-4141-867D-9ED8E8CB60CF}"/>
              </a:ext>
            </a:extLst>
          </p:cNvPr>
          <p:cNvSpPr>
            <a:spLocks noGrp="1"/>
          </p:cNvSpPr>
          <p:nvPr>
            <p:ph type="sldNum" sz="quarter" idx="12"/>
          </p:nvPr>
        </p:nvSpPr>
        <p:spPr/>
        <p:txBody>
          <a:bodyPr/>
          <a:lstStyle/>
          <a:p>
            <a:fld id="{37085408-D563-46F5-AF3E-0DE3F8C485D3}" type="slidenum">
              <a:rPr lang="en-US" smtClean="0"/>
              <a:t>30</a:t>
            </a:fld>
            <a:endParaRPr lang="en-US"/>
          </a:p>
        </p:txBody>
      </p:sp>
      <p:sp>
        <p:nvSpPr>
          <p:cNvPr id="3" name="TextBox 2">
            <a:extLst>
              <a:ext uri="{FF2B5EF4-FFF2-40B4-BE49-F238E27FC236}">
                <a16:creationId xmlns:a16="http://schemas.microsoft.com/office/drawing/2014/main" id="{3DA26525-3BED-4CB2-8C60-DCF11F28E2E4}"/>
              </a:ext>
            </a:extLst>
          </p:cNvPr>
          <p:cNvSpPr txBox="1"/>
          <p:nvPr/>
        </p:nvSpPr>
        <p:spPr>
          <a:xfrm>
            <a:off x="1127448" y="134934"/>
            <a:ext cx="9577064" cy="584775"/>
          </a:xfrm>
          <a:prstGeom prst="rect">
            <a:avLst/>
          </a:prstGeom>
          <a:noFill/>
        </p:spPr>
        <p:txBody>
          <a:bodyPr wrap="square" rtlCol="0">
            <a:spAutoFit/>
          </a:bodyPr>
          <a:lstStyle/>
          <a:p>
            <a:pPr algn="ctr"/>
            <a:r>
              <a:rPr lang="en-US" sz="3200" dirty="0">
                <a:solidFill>
                  <a:srgbClr val="FF0000"/>
                </a:solidFill>
              </a:rPr>
              <a:t>Alternate Experimental Approach - Using a </a:t>
            </a:r>
            <a:r>
              <a:rPr lang="en-US" sz="3200" u="sng" dirty="0">
                <a:solidFill>
                  <a:srgbClr val="FF0000"/>
                </a:solidFill>
              </a:rPr>
              <a:t>Stop</a:t>
            </a:r>
            <a:r>
              <a:rPr lang="en-US" sz="3200" dirty="0">
                <a:solidFill>
                  <a:srgbClr val="FF0000"/>
                </a:solidFill>
              </a:rPr>
              <a:t> </a:t>
            </a:r>
            <a:r>
              <a:rPr lang="en-US" sz="3200" u="sng" dirty="0">
                <a:solidFill>
                  <a:srgbClr val="FF0000"/>
                </a:solidFill>
              </a:rPr>
              <a:t>Watch</a:t>
            </a:r>
          </a:p>
        </p:txBody>
      </p:sp>
      <p:graphicFrame>
        <p:nvGraphicFramePr>
          <p:cNvPr id="4" name="Table 3">
            <a:extLst>
              <a:ext uri="{FF2B5EF4-FFF2-40B4-BE49-F238E27FC236}">
                <a16:creationId xmlns:a16="http://schemas.microsoft.com/office/drawing/2014/main" id="{2AE4A74F-83DA-4BF2-B79F-3F9BF63B17D5}"/>
              </a:ext>
            </a:extLst>
          </p:cNvPr>
          <p:cNvGraphicFramePr>
            <a:graphicFrameLocks noGrp="1"/>
          </p:cNvGraphicFramePr>
          <p:nvPr>
            <p:extLst>
              <p:ext uri="{D42A27DB-BD31-4B8C-83A1-F6EECF244321}">
                <p14:modId xmlns:p14="http://schemas.microsoft.com/office/powerpoint/2010/main" val="635471497"/>
              </p:ext>
            </p:extLst>
          </p:nvPr>
        </p:nvGraphicFramePr>
        <p:xfrm>
          <a:off x="1595500" y="1077898"/>
          <a:ext cx="2844316" cy="3870960"/>
        </p:xfrm>
        <a:graphic>
          <a:graphicData uri="http://schemas.openxmlformats.org/drawingml/2006/table">
            <a:tbl>
              <a:tblPr firstRow="1" bandRow="1">
                <a:tableStyleId>{5C22544A-7EE6-4342-B048-85BDC9FD1C3A}</a:tableStyleId>
              </a:tblPr>
              <a:tblGrid>
                <a:gridCol w="1098122">
                  <a:extLst>
                    <a:ext uri="{9D8B030D-6E8A-4147-A177-3AD203B41FA5}">
                      <a16:colId xmlns:a16="http://schemas.microsoft.com/office/drawing/2014/main" val="882522100"/>
                    </a:ext>
                  </a:extLst>
                </a:gridCol>
                <a:gridCol w="1746194">
                  <a:extLst>
                    <a:ext uri="{9D8B030D-6E8A-4147-A177-3AD203B41FA5}">
                      <a16:colId xmlns:a16="http://schemas.microsoft.com/office/drawing/2014/main" val="197970817"/>
                    </a:ext>
                  </a:extLst>
                </a:gridCol>
              </a:tblGrid>
              <a:tr h="370840">
                <a:tc>
                  <a:txBody>
                    <a:bodyPr/>
                    <a:lstStyle/>
                    <a:p>
                      <a:pPr algn="ctr"/>
                      <a:r>
                        <a:rPr lang="en-US" sz="2000" dirty="0"/>
                        <a:t>Trial</a:t>
                      </a:r>
                    </a:p>
                  </a:txBody>
                  <a:tcPr/>
                </a:tc>
                <a:tc>
                  <a:txBody>
                    <a:bodyPr/>
                    <a:lstStyle/>
                    <a:p>
                      <a:pPr algn="ctr"/>
                      <a:r>
                        <a:rPr lang="en-US" sz="2000" dirty="0"/>
                        <a:t>Drop Time (sec)</a:t>
                      </a:r>
                    </a:p>
                  </a:txBody>
                  <a:tcPr/>
                </a:tc>
                <a:extLst>
                  <a:ext uri="{0D108BD9-81ED-4DB2-BD59-A6C34878D82A}">
                    <a16:rowId xmlns:a16="http://schemas.microsoft.com/office/drawing/2014/main" val="1189841142"/>
                  </a:ext>
                </a:extLst>
              </a:tr>
              <a:tr h="370840">
                <a:tc>
                  <a:txBody>
                    <a:bodyPr/>
                    <a:lstStyle/>
                    <a:p>
                      <a:pPr algn="ctr"/>
                      <a:r>
                        <a:rPr lang="en-US" sz="2000" dirty="0"/>
                        <a:t>1</a:t>
                      </a:r>
                    </a:p>
                  </a:txBody>
                  <a:tcPr/>
                </a:tc>
                <a:tc>
                  <a:txBody>
                    <a:bodyPr/>
                    <a:lstStyle/>
                    <a:p>
                      <a:pPr algn="ctr"/>
                      <a:r>
                        <a:rPr lang="en-US" sz="2000" dirty="0"/>
                        <a:t>0.90</a:t>
                      </a:r>
                    </a:p>
                  </a:txBody>
                  <a:tcPr/>
                </a:tc>
                <a:extLst>
                  <a:ext uri="{0D108BD9-81ED-4DB2-BD59-A6C34878D82A}">
                    <a16:rowId xmlns:a16="http://schemas.microsoft.com/office/drawing/2014/main" val="1880398488"/>
                  </a:ext>
                </a:extLst>
              </a:tr>
              <a:tr h="370840">
                <a:tc>
                  <a:txBody>
                    <a:bodyPr/>
                    <a:lstStyle/>
                    <a:p>
                      <a:pPr algn="ctr"/>
                      <a:r>
                        <a:rPr lang="en-US" sz="2000" dirty="0"/>
                        <a:t>2</a:t>
                      </a:r>
                    </a:p>
                  </a:txBody>
                  <a:tcPr/>
                </a:tc>
                <a:tc>
                  <a:txBody>
                    <a:bodyPr/>
                    <a:lstStyle/>
                    <a:p>
                      <a:pPr algn="ctr"/>
                      <a:r>
                        <a:rPr lang="en-US" dirty="0"/>
                        <a:t>0.97</a:t>
                      </a:r>
                    </a:p>
                  </a:txBody>
                  <a:tcPr/>
                </a:tc>
                <a:extLst>
                  <a:ext uri="{0D108BD9-81ED-4DB2-BD59-A6C34878D82A}">
                    <a16:rowId xmlns:a16="http://schemas.microsoft.com/office/drawing/2014/main" val="1631809532"/>
                  </a:ext>
                </a:extLst>
              </a:tr>
              <a:tr h="370840">
                <a:tc>
                  <a:txBody>
                    <a:bodyPr/>
                    <a:lstStyle/>
                    <a:p>
                      <a:pPr algn="ctr"/>
                      <a:r>
                        <a:rPr lang="en-US" sz="2000" dirty="0"/>
                        <a:t>3</a:t>
                      </a:r>
                    </a:p>
                  </a:txBody>
                  <a:tcPr/>
                </a:tc>
                <a:tc>
                  <a:txBody>
                    <a:bodyPr/>
                    <a:lstStyle/>
                    <a:p>
                      <a:pPr algn="ctr"/>
                      <a:r>
                        <a:rPr lang="en-US" dirty="0"/>
                        <a:t>1.00</a:t>
                      </a:r>
                    </a:p>
                  </a:txBody>
                  <a:tcPr/>
                </a:tc>
                <a:extLst>
                  <a:ext uri="{0D108BD9-81ED-4DB2-BD59-A6C34878D82A}">
                    <a16:rowId xmlns:a16="http://schemas.microsoft.com/office/drawing/2014/main" val="3668907659"/>
                  </a:ext>
                </a:extLst>
              </a:tr>
              <a:tr h="370840">
                <a:tc>
                  <a:txBody>
                    <a:bodyPr/>
                    <a:lstStyle/>
                    <a:p>
                      <a:pPr algn="ctr"/>
                      <a:r>
                        <a:rPr lang="en-US" sz="2000" dirty="0"/>
                        <a:t>4</a:t>
                      </a:r>
                    </a:p>
                  </a:txBody>
                  <a:tcPr/>
                </a:tc>
                <a:tc>
                  <a:txBody>
                    <a:bodyPr/>
                    <a:lstStyle/>
                    <a:p>
                      <a:pPr algn="ctr"/>
                      <a:r>
                        <a:rPr lang="en-US" dirty="0"/>
                        <a:t>1.03</a:t>
                      </a:r>
                    </a:p>
                  </a:txBody>
                  <a:tcPr/>
                </a:tc>
                <a:extLst>
                  <a:ext uri="{0D108BD9-81ED-4DB2-BD59-A6C34878D82A}">
                    <a16:rowId xmlns:a16="http://schemas.microsoft.com/office/drawing/2014/main" val="180612665"/>
                  </a:ext>
                </a:extLst>
              </a:tr>
              <a:tr h="370840">
                <a:tc>
                  <a:txBody>
                    <a:bodyPr/>
                    <a:lstStyle/>
                    <a:p>
                      <a:pPr algn="ctr"/>
                      <a:r>
                        <a:rPr lang="en-US" sz="2000" dirty="0"/>
                        <a:t>5</a:t>
                      </a:r>
                    </a:p>
                  </a:txBody>
                  <a:tcPr/>
                </a:tc>
                <a:tc>
                  <a:txBody>
                    <a:bodyPr/>
                    <a:lstStyle/>
                    <a:p>
                      <a:pPr algn="ctr"/>
                      <a:r>
                        <a:rPr lang="en-US" dirty="0"/>
                        <a:t>0.97</a:t>
                      </a:r>
                    </a:p>
                  </a:txBody>
                  <a:tcPr/>
                </a:tc>
                <a:extLst>
                  <a:ext uri="{0D108BD9-81ED-4DB2-BD59-A6C34878D82A}">
                    <a16:rowId xmlns:a16="http://schemas.microsoft.com/office/drawing/2014/main" val="91051839"/>
                  </a:ext>
                </a:extLst>
              </a:tr>
              <a:tr h="370840">
                <a:tc>
                  <a:txBody>
                    <a:bodyPr/>
                    <a:lstStyle/>
                    <a:p>
                      <a:pPr algn="ctr"/>
                      <a:r>
                        <a:rPr lang="en-US" sz="2000" dirty="0"/>
                        <a:t>6</a:t>
                      </a:r>
                    </a:p>
                  </a:txBody>
                  <a:tcPr/>
                </a:tc>
                <a:tc>
                  <a:txBody>
                    <a:bodyPr/>
                    <a:lstStyle/>
                    <a:p>
                      <a:pPr algn="ctr"/>
                      <a:r>
                        <a:rPr lang="en-US" dirty="0"/>
                        <a:t>1.03</a:t>
                      </a:r>
                    </a:p>
                  </a:txBody>
                  <a:tcPr/>
                </a:tc>
                <a:extLst>
                  <a:ext uri="{0D108BD9-81ED-4DB2-BD59-A6C34878D82A}">
                    <a16:rowId xmlns:a16="http://schemas.microsoft.com/office/drawing/2014/main" val="3174016672"/>
                  </a:ext>
                </a:extLst>
              </a:tr>
              <a:tr h="370840">
                <a:tc>
                  <a:txBody>
                    <a:bodyPr/>
                    <a:lstStyle/>
                    <a:p>
                      <a:pPr algn="ctr"/>
                      <a:r>
                        <a:rPr lang="en-US" sz="2000" dirty="0"/>
                        <a:t>7</a:t>
                      </a:r>
                    </a:p>
                  </a:txBody>
                  <a:tcPr/>
                </a:tc>
                <a:tc>
                  <a:txBody>
                    <a:bodyPr/>
                    <a:lstStyle/>
                    <a:p>
                      <a:pPr algn="ctr"/>
                      <a:r>
                        <a:rPr lang="en-US" dirty="0"/>
                        <a:t>1.00</a:t>
                      </a:r>
                    </a:p>
                  </a:txBody>
                  <a:tcPr/>
                </a:tc>
                <a:extLst>
                  <a:ext uri="{0D108BD9-81ED-4DB2-BD59-A6C34878D82A}">
                    <a16:rowId xmlns:a16="http://schemas.microsoft.com/office/drawing/2014/main" val="1134100114"/>
                  </a:ext>
                </a:extLst>
              </a:tr>
              <a:tr h="370840">
                <a:tc>
                  <a:txBody>
                    <a:bodyPr/>
                    <a:lstStyle/>
                    <a:p>
                      <a:pPr algn="ctr"/>
                      <a:r>
                        <a:rPr lang="en-US" sz="2000" dirty="0"/>
                        <a:t>8</a:t>
                      </a:r>
                    </a:p>
                  </a:txBody>
                  <a:tcPr/>
                </a:tc>
                <a:tc>
                  <a:txBody>
                    <a:bodyPr/>
                    <a:lstStyle/>
                    <a:p>
                      <a:pPr algn="ctr"/>
                      <a:r>
                        <a:rPr lang="en-US" dirty="0"/>
                        <a:t>1.00</a:t>
                      </a:r>
                    </a:p>
                  </a:txBody>
                  <a:tcPr/>
                </a:tc>
                <a:extLst>
                  <a:ext uri="{0D108BD9-81ED-4DB2-BD59-A6C34878D82A}">
                    <a16:rowId xmlns:a16="http://schemas.microsoft.com/office/drawing/2014/main" val="850230877"/>
                  </a:ext>
                </a:extLst>
              </a:tr>
            </a:tbl>
          </a:graphicData>
        </a:graphic>
      </p:graphicFrame>
      <p:sp>
        <p:nvSpPr>
          <p:cNvPr id="5" name="TextBox 4">
            <a:extLst>
              <a:ext uri="{FF2B5EF4-FFF2-40B4-BE49-F238E27FC236}">
                <a16:creationId xmlns:a16="http://schemas.microsoft.com/office/drawing/2014/main" id="{E852DA4C-1519-442D-91FA-E9A6437B4513}"/>
              </a:ext>
            </a:extLst>
          </p:cNvPr>
          <p:cNvSpPr txBox="1"/>
          <p:nvPr/>
        </p:nvSpPr>
        <p:spPr>
          <a:xfrm>
            <a:off x="1595500" y="5163579"/>
            <a:ext cx="3168352" cy="461665"/>
          </a:xfrm>
          <a:prstGeom prst="rect">
            <a:avLst/>
          </a:prstGeom>
          <a:noFill/>
        </p:spPr>
        <p:txBody>
          <a:bodyPr wrap="square" rtlCol="0">
            <a:spAutoFit/>
          </a:bodyPr>
          <a:lstStyle/>
          <a:p>
            <a:r>
              <a:rPr lang="en-US" sz="2400" b="1" dirty="0"/>
              <a:t>Average:   0.99 sec</a:t>
            </a:r>
          </a:p>
        </p:txBody>
      </p:sp>
      <p:sp>
        <p:nvSpPr>
          <p:cNvPr id="6" name="TextBox 5">
            <a:extLst>
              <a:ext uri="{FF2B5EF4-FFF2-40B4-BE49-F238E27FC236}">
                <a16:creationId xmlns:a16="http://schemas.microsoft.com/office/drawing/2014/main" id="{149CBCA9-6010-4C0D-B92F-7BE4FE717805}"/>
              </a:ext>
            </a:extLst>
          </p:cNvPr>
          <p:cNvSpPr txBox="1"/>
          <p:nvPr/>
        </p:nvSpPr>
        <p:spPr>
          <a:xfrm>
            <a:off x="1595500" y="5759968"/>
            <a:ext cx="3168352" cy="461665"/>
          </a:xfrm>
          <a:prstGeom prst="rect">
            <a:avLst/>
          </a:prstGeom>
          <a:noFill/>
        </p:spPr>
        <p:txBody>
          <a:bodyPr wrap="square" rtlCol="0">
            <a:spAutoFit/>
          </a:bodyPr>
          <a:lstStyle/>
          <a:p>
            <a:r>
              <a:rPr lang="en-US" sz="2400" b="1" dirty="0"/>
              <a:t>Fall Distance:  1.2 m</a:t>
            </a:r>
          </a:p>
        </p:txBody>
      </p:sp>
      <p:sp>
        <p:nvSpPr>
          <p:cNvPr id="7" name="TextBox 6">
            <a:extLst>
              <a:ext uri="{FF2B5EF4-FFF2-40B4-BE49-F238E27FC236}">
                <a16:creationId xmlns:a16="http://schemas.microsoft.com/office/drawing/2014/main" id="{57729AD7-0824-41E6-8F8B-793D9D2A1896}"/>
              </a:ext>
            </a:extLst>
          </p:cNvPr>
          <p:cNvSpPr txBox="1"/>
          <p:nvPr/>
        </p:nvSpPr>
        <p:spPr>
          <a:xfrm>
            <a:off x="6096000" y="908720"/>
            <a:ext cx="3726412" cy="1015663"/>
          </a:xfrm>
          <a:prstGeom prst="rect">
            <a:avLst/>
          </a:prstGeom>
          <a:noFill/>
        </p:spPr>
        <p:txBody>
          <a:bodyPr wrap="square" rtlCol="0">
            <a:spAutoFit/>
          </a:bodyPr>
          <a:lstStyle/>
          <a:p>
            <a:r>
              <a:rPr lang="en-US" sz="2000" dirty="0"/>
              <a:t>                    Fall Distance</a:t>
            </a:r>
          </a:p>
          <a:p>
            <a:r>
              <a:rPr lang="en-US" sz="2000" dirty="0"/>
              <a:t>Vel</a:t>
            </a:r>
            <a:r>
              <a:rPr lang="en-US" sz="2000" baseline="-25000" dirty="0"/>
              <a:t>Ave</a:t>
            </a:r>
            <a:r>
              <a:rPr lang="en-US" sz="2000" dirty="0"/>
              <a:t>   =   -------------------</a:t>
            </a:r>
          </a:p>
          <a:p>
            <a:r>
              <a:rPr lang="en-US" sz="2000" dirty="0"/>
              <a:t>                       Fall Time</a:t>
            </a:r>
          </a:p>
        </p:txBody>
      </p:sp>
      <p:sp>
        <p:nvSpPr>
          <p:cNvPr id="8" name="TextBox 7">
            <a:extLst>
              <a:ext uri="{FF2B5EF4-FFF2-40B4-BE49-F238E27FC236}">
                <a16:creationId xmlns:a16="http://schemas.microsoft.com/office/drawing/2014/main" id="{253ACB83-0E69-4FF8-BF43-C5430FEA7C4A}"/>
              </a:ext>
            </a:extLst>
          </p:cNvPr>
          <p:cNvSpPr txBox="1"/>
          <p:nvPr/>
        </p:nvSpPr>
        <p:spPr>
          <a:xfrm>
            <a:off x="6193808" y="1984107"/>
            <a:ext cx="3726412" cy="1015663"/>
          </a:xfrm>
          <a:prstGeom prst="rect">
            <a:avLst/>
          </a:prstGeom>
          <a:noFill/>
        </p:spPr>
        <p:txBody>
          <a:bodyPr wrap="square" rtlCol="0">
            <a:spAutoFit/>
          </a:bodyPr>
          <a:lstStyle/>
          <a:p>
            <a:r>
              <a:rPr lang="en-US" sz="2000" dirty="0"/>
              <a:t>                         1.2  m</a:t>
            </a:r>
          </a:p>
          <a:p>
            <a:r>
              <a:rPr lang="en-US" sz="2000" dirty="0"/>
              <a:t>Vel</a:t>
            </a:r>
            <a:r>
              <a:rPr lang="en-US" sz="2000" baseline="-25000" dirty="0"/>
              <a:t>Ave</a:t>
            </a:r>
            <a:r>
              <a:rPr lang="en-US" sz="2000" dirty="0"/>
              <a:t>   =   -------------------</a:t>
            </a:r>
          </a:p>
          <a:p>
            <a:r>
              <a:rPr lang="en-US" sz="2000" dirty="0"/>
              <a:t>                        0.99  sec</a:t>
            </a:r>
          </a:p>
        </p:txBody>
      </p:sp>
      <p:sp>
        <p:nvSpPr>
          <p:cNvPr id="9" name="TextBox 8">
            <a:extLst>
              <a:ext uri="{FF2B5EF4-FFF2-40B4-BE49-F238E27FC236}">
                <a16:creationId xmlns:a16="http://schemas.microsoft.com/office/drawing/2014/main" id="{B906EB89-BC74-4C12-A2B7-891DA06790DF}"/>
              </a:ext>
            </a:extLst>
          </p:cNvPr>
          <p:cNvSpPr txBox="1"/>
          <p:nvPr/>
        </p:nvSpPr>
        <p:spPr>
          <a:xfrm>
            <a:off x="6193808" y="3135961"/>
            <a:ext cx="5662832" cy="400110"/>
          </a:xfrm>
          <a:prstGeom prst="rect">
            <a:avLst/>
          </a:prstGeom>
          <a:noFill/>
        </p:spPr>
        <p:txBody>
          <a:bodyPr wrap="square" rtlCol="0">
            <a:spAutoFit/>
          </a:bodyPr>
          <a:lstStyle/>
          <a:p>
            <a:r>
              <a:rPr lang="en-US" sz="2000" b="1" dirty="0"/>
              <a:t>Vel</a:t>
            </a:r>
            <a:r>
              <a:rPr lang="en-US" sz="2000" b="1" baseline="-25000" dirty="0"/>
              <a:t>Ave</a:t>
            </a:r>
            <a:r>
              <a:rPr lang="en-US" sz="2000" b="1" dirty="0"/>
              <a:t>   =       1.2  m/sec   (</a:t>
            </a:r>
            <a:r>
              <a:rPr lang="en-US" sz="2000" dirty="0"/>
              <a:t>vs. </a:t>
            </a:r>
            <a:r>
              <a:rPr lang="en-US" sz="2000" dirty="0">
                <a:solidFill>
                  <a:srgbClr val="FF0000"/>
                </a:solidFill>
              </a:rPr>
              <a:t>1.17 w/ motion sensor</a:t>
            </a:r>
            <a:r>
              <a:rPr lang="en-US" sz="2000" b="1" dirty="0"/>
              <a:t>)   </a:t>
            </a:r>
          </a:p>
        </p:txBody>
      </p:sp>
      <p:sp>
        <p:nvSpPr>
          <p:cNvPr id="10" name="TextBox 9">
            <a:extLst>
              <a:ext uri="{FF2B5EF4-FFF2-40B4-BE49-F238E27FC236}">
                <a16:creationId xmlns:a16="http://schemas.microsoft.com/office/drawing/2014/main" id="{3A87E2A4-33EF-482C-AAE9-D9509660EE33}"/>
              </a:ext>
            </a:extLst>
          </p:cNvPr>
          <p:cNvSpPr txBox="1"/>
          <p:nvPr/>
        </p:nvSpPr>
        <p:spPr>
          <a:xfrm>
            <a:off x="5269126" y="3789040"/>
            <a:ext cx="6372708" cy="2677656"/>
          </a:xfrm>
          <a:prstGeom prst="rect">
            <a:avLst/>
          </a:prstGeom>
          <a:noFill/>
        </p:spPr>
        <p:txBody>
          <a:bodyPr wrap="square" rtlCol="0">
            <a:spAutoFit/>
          </a:bodyPr>
          <a:lstStyle/>
          <a:p>
            <a:r>
              <a:rPr lang="en-US" sz="2400" dirty="0"/>
              <a:t>These stop watch fall times and the average velocity were consistent with tests run using an ultrasonic motion sensor to measure fall velocity.  This means using a stop watch to determine descent time (and thus average velocity) is a reasonable experimental approach (as long as terminal velocity is maintained).</a:t>
            </a:r>
          </a:p>
        </p:txBody>
      </p:sp>
    </p:spTree>
    <p:extLst>
      <p:ext uri="{BB962C8B-B14F-4D97-AF65-F5344CB8AC3E}">
        <p14:creationId xmlns:p14="http://schemas.microsoft.com/office/powerpoint/2010/main" val="294208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39C0B-486D-4635-9083-6BB2108310A0}"/>
              </a:ext>
            </a:extLst>
          </p:cNvPr>
          <p:cNvSpPr>
            <a:spLocks noGrp="1"/>
          </p:cNvSpPr>
          <p:nvPr>
            <p:ph type="sldNum" sz="quarter" idx="12"/>
          </p:nvPr>
        </p:nvSpPr>
        <p:spPr/>
        <p:txBody>
          <a:bodyPr/>
          <a:lstStyle/>
          <a:p>
            <a:fld id="{37085408-D563-46F5-AF3E-0DE3F8C485D3}" type="slidenum">
              <a:rPr lang="en-US" smtClean="0"/>
              <a:t>31</a:t>
            </a:fld>
            <a:endParaRPr lang="en-US"/>
          </a:p>
        </p:txBody>
      </p:sp>
      <p:sp>
        <p:nvSpPr>
          <p:cNvPr id="3" name="TextBox 2">
            <a:extLst>
              <a:ext uri="{FF2B5EF4-FFF2-40B4-BE49-F238E27FC236}">
                <a16:creationId xmlns:a16="http://schemas.microsoft.com/office/drawing/2014/main" id="{24FB7C38-869A-477F-ADCB-9F1F2A3C2E82}"/>
              </a:ext>
            </a:extLst>
          </p:cNvPr>
          <p:cNvSpPr txBox="1"/>
          <p:nvPr/>
        </p:nvSpPr>
        <p:spPr>
          <a:xfrm>
            <a:off x="497353" y="724040"/>
            <a:ext cx="5000961" cy="6001643"/>
          </a:xfrm>
          <a:prstGeom prst="rect">
            <a:avLst/>
          </a:prstGeom>
          <a:noFill/>
        </p:spPr>
        <p:txBody>
          <a:bodyPr wrap="square" rtlCol="0">
            <a:spAutoFit/>
          </a:bodyPr>
          <a:lstStyle/>
          <a:p>
            <a:r>
              <a:rPr lang="en-US" sz="2400" dirty="0"/>
              <a:t>The drop tests using an ultrasonic motion sensor and </a:t>
            </a:r>
            <a:r>
              <a:rPr lang="en-US" sz="2400" u="sng" dirty="0"/>
              <a:t>lightly</a:t>
            </a:r>
            <a:r>
              <a:rPr lang="en-US" sz="2400" dirty="0"/>
              <a:t> </a:t>
            </a:r>
            <a:r>
              <a:rPr lang="en-US" sz="2400" u="sng" dirty="0"/>
              <a:t>loaded</a:t>
            </a:r>
            <a:r>
              <a:rPr lang="en-US" sz="2400" dirty="0"/>
              <a:t> test parachutes indicate that terminal velocity was achieved fairly quickly. </a:t>
            </a:r>
          </a:p>
          <a:p>
            <a:endParaRPr lang="en-US" sz="2400" dirty="0"/>
          </a:p>
          <a:p>
            <a:r>
              <a:rPr lang="en-US" sz="2400" dirty="0"/>
              <a:t>In all of the tests, the data indicates that terminal velocity was achieved for all three suspended weights.</a:t>
            </a:r>
          </a:p>
          <a:p>
            <a:endParaRPr lang="en-US" sz="2400" dirty="0"/>
          </a:p>
          <a:p>
            <a:r>
              <a:rPr lang="en-US" sz="2400" dirty="0"/>
              <a:t>When using the stop watch approach, the test parachutes should be allowed to fall for approximately 0.3 m before stating the stop watch.  This will ensure that terminal velocity has been achieved. </a:t>
            </a:r>
          </a:p>
          <a:p>
            <a:endParaRPr lang="en-US" sz="2400" dirty="0"/>
          </a:p>
        </p:txBody>
      </p:sp>
      <p:grpSp>
        <p:nvGrpSpPr>
          <p:cNvPr id="29" name="Group 28">
            <a:extLst>
              <a:ext uri="{FF2B5EF4-FFF2-40B4-BE49-F238E27FC236}">
                <a16:creationId xmlns:a16="http://schemas.microsoft.com/office/drawing/2014/main" id="{91D13713-49DE-4C3A-A899-6FE951D2ACF0}"/>
              </a:ext>
            </a:extLst>
          </p:cNvPr>
          <p:cNvGrpSpPr/>
          <p:nvPr/>
        </p:nvGrpSpPr>
        <p:grpSpPr>
          <a:xfrm>
            <a:off x="6096000" y="811825"/>
            <a:ext cx="5802543" cy="4882446"/>
            <a:chOff x="5946085" y="980728"/>
            <a:chExt cx="5802543" cy="4882446"/>
          </a:xfrm>
        </p:grpSpPr>
        <p:grpSp>
          <p:nvGrpSpPr>
            <p:cNvPr id="6" name="Group 5">
              <a:extLst>
                <a:ext uri="{FF2B5EF4-FFF2-40B4-BE49-F238E27FC236}">
                  <a16:creationId xmlns:a16="http://schemas.microsoft.com/office/drawing/2014/main" id="{70AB25F3-4C8A-4DC1-A455-022AAB589CEE}"/>
                </a:ext>
              </a:extLst>
            </p:cNvPr>
            <p:cNvGrpSpPr/>
            <p:nvPr/>
          </p:nvGrpSpPr>
          <p:grpSpPr>
            <a:xfrm>
              <a:off x="7922040" y="2358415"/>
              <a:ext cx="618168" cy="969202"/>
              <a:chOff x="9048327" y="2027750"/>
              <a:chExt cx="618168" cy="969202"/>
            </a:xfrm>
          </p:grpSpPr>
          <p:sp>
            <p:nvSpPr>
              <p:cNvPr id="7" name="Chord 6">
                <a:extLst>
                  <a:ext uri="{FF2B5EF4-FFF2-40B4-BE49-F238E27FC236}">
                    <a16:creationId xmlns:a16="http://schemas.microsoft.com/office/drawing/2014/main" id="{C981ABBA-10BB-41EF-BDD7-8DBBC3ADA678}"/>
                  </a:ext>
                </a:extLst>
              </p:cNvPr>
              <p:cNvSpPr/>
              <p:nvPr/>
            </p:nvSpPr>
            <p:spPr>
              <a:xfrm rot="5400000">
                <a:off x="9048327" y="2027750"/>
                <a:ext cx="618168" cy="618167"/>
              </a:xfrm>
              <a:prstGeom prst="chord">
                <a:avLst>
                  <a:gd name="adj1" fmla="val 549186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895BB7-A12C-4106-84AC-839FACC4E5D4}"/>
                  </a:ext>
                </a:extLst>
              </p:cNvPr>
              <p:cNvSpPr/>
              <p:nvPr/>
            </p:nvSpPr>
            <p:spPr>
              <a:xfrm>
                <a:off x="9285403" y="2828835"/>
                <a:ext cx="122965" cy="1681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202D5F2-4246-4475-8CDE-B9CC3AD0201C}"/>
                  </a:ext>
                </a:extLst>
              </p:cNvPr>
              <p:cNvCxnSpPr>
                <a:stCxn id="7" idx="0"/>
                <a:endCxn id="8" idx="0"/>
              </p:cNvCxnSpPr>
              <p:nvPr/>
            </p:nvCxnSpPr>
            <p:spPr>
              <a:xfrm>
                <a:off x="9048438" y="2328576"/>
                <a:ext cx="298448" cy="500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F64ED6-A201-4A3C-90E4-6FCE0ABC354A}"/>
                  </a:ext>
                </a:extLst>
              </p:cNvPr>
              <p:cNvCxnSpPr>
                <a:cxnSpLocks/>
                <a:stCxn id="7" idx="1"/>
                <a:endCxn id="8" idx="0"/>
              </p:cNvCxnSpPr>
              <p:nvPr/>
            </p:nvCxnSpPr>
            <p:spPr>
              <a:xfrm flipH="1">
                <a:off x="9346886" y="2336834"/>
                <a:ext cx="319609" cy="492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E87336-F1EF-47F6-AE16-6CF7B3756E69}"/>
                  </a:ext>
                </a:extLst>
              </p:cNvPr>
              <p:cNvCxnSpPr>
                <a:cxnSpLocks/>
                <a:stCxn id="7" idx="2"/>
                <a:endCxn id="8" idx="0"/>
              </p:cNvCxnSpPr>
              <p:nvPr/>
            </p:nvCxnSpPr>
            <p:spPr>
              <a:xfrm flipH="1">
                <a:off x="9346886" y="2332705"/>
                <a:ext cx="10581" cy="496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E721AAD9-E18F-43CF-BB0A-DAF1574B714E}"/>
                </a:ext>
              </a:extLst>
            </p:cNvPr>
            <p:cNvCxnSpPr/>
            <p:nvPr/>
          </p:nvCxnSpPr>
          <p:spPr>
            <a:xfrm>
              <a:off x="7281868" y="5863174"/>
              <a:ext cx="30603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1895B0-8919-4E8B-8242-E76F44D64962}"/>
                </a:ext>
              </a:extLst>
            </p:cNvPr>
            <p:cNvCxnSpPr>
              <a:cxnSpLocks/>
            </p:cNvCxnSpPr>
            <p:nvPr/>
          </p:nvCxnSpPr>
          <p:spPr>
            <a:xfrm>
              <a:off x="9028062" y="1865871"/>
              <a:ext cx="0" cy="13776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314A634-E454-411D-8D33-6B198228424D}"/>
                </a:ext>
              </a:extLst>
            </p:cNvPr>
            <p:cNvGrpSpPr/>
            <p:nvPr/>
          </p:nvGrpSpPr>
          <p:grpSpPr>
            <a:xfrm>
              <a:off x="7972997" y="980728"/>
              <a:ext cx="618168" cy="969202"/>
              <a:chOff x="9048327" y="2027750"/>
              <a:chExt cx="618168" cy="969202"/>
            </a:xfrm>
            <a:noFill/>
          </p:grpSpPr>
          <p:sp>
            <p:nvSpPr>
              <p:cNvPr id="15" name="Chord 14">
                <a:extLst>
                  <a:ext uri="{FF2B5EF4-FFF2-40B4-BE49-F238E27FC236}">
                    <a16:creationId xmlns:a16="http://schemas.microsoft.com/office/drawing/2014/main" id="{5FE5FF9B-3B59-4F8E-BE8F-C862775FEB9F}"/>
                  </a:ext>
                </a:extLst>
              </p:cNvPr>
              <p:cNvSpPr/>
              <p:nvPr/>
            </p:nvSpPr>
            <p:spPr>
              <a:xfrm rot="5400000">
                <a:off x="9048327" y="2027750"/>
                <a:ext cx="618168" cy="618167"/>
              </a:xfrm>
              <a:prstGeom prst="chord">
                <a:avLst>
                  <a:gd name="adj1" fmla="val 5491861"/>
                  <a:gd name="adj2" fmla="val 16200000"/>
                </a:avLst>
              </a:prstGeom>
              <a:grp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2C0A19-35E9-4593-AA63-E174801E3D54}"/>
                  </a:ext>
                </a:extLst>
              </p:cNvPr>
              <p:cNvSpPr/>
              <p:nvPr/>
            </p:nvSpPr>
            <p:spPr>
              <a:xfrm>
                <a:off x="9285403" y="2828835"/>
                <a:ext cx="122965" cy="168117"/>
              </a:xfrm>
              <a:prstGeom prst="rect">
                <a:avLst/>
              </a:prstGeom>
              <a:grp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7FB5CA9-179C-41E3-A7E5-39A45A156ED5}"/>
                  </a:ext>
                </a:extLst>
              </p:cNvPr>
              <p:cNvCxnSpPr>
                <a:stCxn id="15" idx="0"/>
                <a:endCxn id="16" idx="0"/>
              </p:cNvCxnSpPr>
              <p:nvPr/>
            </p:nvCxnSpPr>
            <p:spPr>
              <a:xfrm>
                <a:off x="9048438" y="2328576"/>
                <a:ext cx="298448" cy="500259"/>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DFDEA4-B369-4B6B-827F-991917D71C89}"/>
                  </a:ext>
                </a:extLst>
              </p:cNvPr>
              <p:cNvCxnSpPr>
                <a:cxnSpLocks/>
                <a:stCxn id="15" idx="1"/>
                <a:endCxn id="16" idx="0"/>
              </p:cNvCxnSpPr>
              <p:nvPr/>
            </p:nvCxnSpPr>
            <p:spPr>
              <a:xfrm flipH="1">
                <a:off x="9346886" y="2336834"/>
                <a:ext cx="319609" cy="492001"/>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ECFBF0-AF85-4901-8CCB-680C51CA48B1}"/>
                  </a:ext>
                </a:extLst>
              </p:cNvPr>
              <p:cNvCxnSpPr>
                <a:cxnSpLocks/>
                <a:stCxn id="15" idx="2"/>
                <a:endCxn id="16" idx="0"/>
              </p:cNvCxnSpPr>
              <p:nvPr/>
            </p:nvCxnSpPr>
            <p:spPr>
              <a:xfrm flipH="1">
                <a:off x="9346886" y="2332705"/>
                <a:ext cx="10581" cy="496130"/>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A7D7E3AA-84E8-402D-8E45-A6C0299FE132}"/>
                </a:ext>
              </a:extLst>
            </p:cNvPr>
            <p:cNvCxnSpPr/>
            <p:nvPr/>
          </p:nvCxnSpPr>
          <p:spPr>
            <a:xfrm>
              <a:off x="8722028" y="1865871"/>
              <a:ext cx="6147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F56752-8468-4EC1-B821-1D459067CE74}"/>
                </a:ext>
              </a:extLst>
            </p:cNvPr>
            <p:cNvCxnSpPr/>
            <p:nvPr/>
          </p:nvCxnSpPr>
          <p:spPr>
            <a:xfrm>
              <a:off x="8740930" y="3250535"/>
              <a:ext cx="6147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5105E8-44E0-486D-BF91-0F815E2BBCC6}"/>
                </a:ext>
              </a:extLst>
            </p:cNvPr>
            <p:cNvCxnSpPr>
              <a:cxnSpLocks/>
            </p:cNvCxnSpPr>
            <p:nvPr/>
          </p:nvCxnSpPr>
          <p:spPr>
            <a:xfrm>
              <a:off x="9010060" y="3243558"/>
              <a:ext cx="0" cy="261961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D3CA1BB-56D9-4C49-B8F4-8A952FF352A9}"/>
                </a:ext>
              </a:extLst>
            </p:cNvPr>
            <p:cNvSpPr/>
            <p:nvPr/>
          </p:nvSpPr>
          <p:spPr>
            <a:xfrm>
              <a:off x="7353889" y="1886184"/>
              <a:ext cx="432035" cy="3919909"/>
            </a:xfrm>
            <a:prstGeom prst="leftBrace">
              <a:avLst>
                <a:gd name="adj1" fmla="val 50662"/>
                <a:gd name="adj2" fmla="val 491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F3B79333-806E-4679-80C6-2EC34462D403}"/>
                </a:ext>
              </a:extLst>
            </p:cNvPr>
            <p:cNvSpPr/>
            <p:nvPr/>
          </p:nvSpPr>
          <p:spPr>
            <a:xfrm rot="10800000">
              <a:off x="9627519" y="3243556"/>
              <a:ext cx="432035" cy="2562541"/>
            </a:xfrm>
            <a:prstGeom prst="leftBrace">
              <a:avLst>
                <a:gd name="adj1" fmla="val 50662"/>
                <a:gd name="adj2" fmla="val 491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8BB114EA-F598-4FF5-B5FE-595A23FFD8E4}"/>
                </a:ext>
              </a:extLst>
            </p:cNvPr>
            <p:cNvSpPr/>
            <p:nvPr/>
          </p:nvSpPr>
          <p:spPr>
            <a:xfrm rot="10800000">
              <a:off x="9612291" y="1865869"/>
              <a:ext cx="432035" cy="1381609"/>
            </a:xfrm>
            <a:prstGeom prst="leftBrace">
              <a:avLst>
                <a:gd name="adj1" fmla="val 50662"/>
                <a:gd name="adj2" fmla="val 491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6FFCD97D-845C-41AE-80A7-3B0076BB1D5D}"/>
                </a:ext>
              </a:extLst>
            </p:cNvPr>
            <p:cNvSpPr txBox="1"/>
            <p:nvPr/>
          </p:nvSpPr>
          <p:spPr>
            <a:xfrm>
              <a:off x="10143321" y="1669261"/>
              <a:ext cx="1605307" cy="1477328"/>
            </a:xfrm>
            <a:prstGeom prst="rect">
              <a:avLst/>
            </a:prstGeom>
            <a:noFill/>
          </p:spPr>
          <p:txBody>
            <a:bodyPr wrap="square" rtlCol="0">
              <a:spAutoFit/>
            </a:bodyPr>
            <a:lstStyle/>
            <a:p>
              <a:r>
                <a:rPr lang="en-US" dirty="0"/>
                <a:t>Distance needed to reach Terminal Velocity.  </a:t>
              </a:r>
              <a:r>
                <a:rPr lang="en-US" b="1" dirty="0"/>
                <a:t>Assume 0.3 m</a:t>
              </a:r>
            </a:p>
          </p:txBody>
        </p:sp>
        <p:sp>
          <p:nvSpPr>
            <p:cNvPr id="27" name="TextBox 26">
              <a:extLst>
                <a:ext uri="{FF2B5EF4-FFF2-40B4-BE49-F238E27FC236}">
                  <a16:creationId xmlns:a16="http://schemas.microsoft.com/office/drawing/2014/main" id="{30238168-19A5-41C0-B15C-06706047B716}"/>
                </a:ext>
              </a:extLst>
            </p:cNvPr>
            <p:cNvSpPr txBox="1"/>
            <p:nvPr/>
          </p:nvSpPr>
          <p:spPr>
            <a:xfrm>
              <a:off x="10149549" y="3774768"/>
              <a:ext cx="1584738" cy="1754326"/>
            </a:xfrm>
            <a:prstGeom prst="rect">
              <a:avLst/>
            </a:prstGeom>
            <a:noFill/>
          </p:spPr>
          <p:txBody>
            <a:bodyPr wrap="square" rtlCol="0">
              <a:spAutoFit/>
            </a:bodyPr>
            <a:lstStyle/>
            <a:p>
              <a:r>
                <a:rPr lang="en-US" dirty="0"/>
                <a:t>Distance used to determine velocity.  Measure time to fall this distance.</a:t>
              </a:r>
            </a:p>
          </p:txBody>
        </p:sp>
        <p:sp>
          <p:nvSpPr>
            <p:cNvPr id="28" name="TextBox 27">
              <a:extLst>
                <a:ext uri="{FF2B5EF4-FFF2-40B4-BE49-F238E27FC236}">
                  <a16:creationId xmlns:a16="http://schemas.microsoft.com/office/drawing/2014/main" id="{FE03D86E-B448-4DC5-9A31-B2E524B30387}"/>
                </a:ext>
              </a:extLst>
            </p:cNvPr>
            <p:cNvSpPr txBox="1"/>
            <p:nvPr/>
          </p:nvSpPr>
          <p:spPr>
            <a:xfrm>
              <a:off x="5946085" y="3284563"/>
              <a:ext cx="1379509" cy="923330"/>
            </a:xfrm>
            <a:prstGeom prst="rect">
              <a:avLst/>
            </a:prstGeom>
            <a:noFill/>
          </p:spPr>
          <p:txBody>
            <a:bodyPr wrap="square" rtlCol="0">
              <a:spAutoFit/>
            </a:bodyPr>
            <a:lstStyle/>
            <a:p>
              <a:r>
                <a:rPr lang="en-US" dirty="0"/>
                <a:t>Overall Drop Height</a:t>
              </a:r>
            </a:p>
            <a:p>
              <a:r>
                <a:rPr lang="en-US" b="1" dirty="0"/>
                <a:t>At least 2 m</a:t>
              </a:r>
            </a:p>
          </p:txBody>
        </p:sp>
      </p:grpSp>
    </p:spTree>
    <p:extLst>
      <p:ext uri="{BB962C8B-B14F-4D97-AF65-F5344CB8AC3E}">
        <p14:creationId xmlns:p14="http://schemas.microsoft.com/office/powerpoint/2010/main" val="123521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5994095"/>
              </p:ext>
            </p:extLst>
          </p:nvPr>
        </p:nvGraphicFramePr>
        <p:xfrm>
          <a:off x="2099556" y="1129182"/>
          <a:ext cx="7884876" cy="2911886"/>
        </p:xfrm>
        <a:graphic>
          <a:graphicData uri="http://schemas.openxmlformats.org/drawingml/2006/table">
            <a:tbl>
              <a:tblPr>
                <a:tableStyleId>{5C22544A-7EE6-4342-B048-85BDC9FD1C3A}</a:tableStyleId>
              </a:tblPr>
              <a:tblGrid>
                <a:gridCol w="1166973">
                  <a:extLst>
                    <a:ext uri="{9D8B030D-6E8A-4147-A177-3AD203B41FA5}">
                      <a16:colId xmlns:a16="http://schemas.microsoft.com/office/drawing/2014/main" val="20000"/>
                    </a:ext>
                  </a:extLst>
                </a:gridCol>
                <a:gridCol w="1179657">
                  <a:extLst>
                    <a:ext uri="{9D8B030D-6E8A-4147-A177-3AD203B41FA5}">
                      <a16:colId xmlns:a16="http://schemas.microsoft.com/office/drawing/2014/main" val="20001"/>
                    </a:ext>
                  </a:extLst>
                </a:gridCol>
                <a:gridCol w="1073750">
                  <a:extLst>
                    <a:ext uri="{9D8B030D-6E8A-4147-A177-3AD203B41FA5}">
                      <a16:colId xmlns:a16="http://schemas.microsoft.com/office/drawing/2014/main" val="20002"/>
                    </a:ext>
                  </a:extLst>
                </a:gridCol>
                <a:gridCol w="1158719">
                  <a:extLst>
                    <a:ext uri="{9D8B030D-6E8A-4147-A177-3AD203B41FA5}">
                      <a16:colId xmlns:a16="http://schemas.microsoft.com/office/drawing/2014/main" val="20003"/>
                    </a:ext>
                  </a:extLst>
                </a:gridCol>
                <a:gridCol w="1055984">
                  <a:extLst>
                    <a:ext uri="{9D8B030D-6E8A-4147-A177-3AD203B41FA5}">
                      <a16:colId xmlns:a16="http://schemas.microsoft.com/office/drawing/2014/main" val="20004"/>
                    </a:ext>
                  </a:extLst>
                </a:gridCol>
                <a:gridCol w="1205677">
                  <a:extLst>
                    <a:ext uri="{9D8B030D-6E8A-4147-A177-3AD203B41FA5}">
                      <a16:colId xmlns:a16="http://schemas.microsoft.com/office/drawing/2014/main" val="20005"/>
                    </a:ext>
                  </a:extLst>
                </a:gridCol>
                <a:gridCol w="1044116">
                  <a:extLst>
                    <a:ext uri="{9D8B030D-6E8A-4147-A177-3AD203B41FA5}">
                      <a16:colId xmlns:a16="http://schemas.microsoft.com/office/drawing/2014/main" val="20006"/>
                    </a:ext>
                  </a:extLst>
                </a:gridCol>
              </a:tblGrid>
              <a:tr h="236739">
                <a:tc rowSpan="3">
                  <a:txBody>
                    <a:bodyPr/>
                    <a:lstStyle/>
                    <a:p>
                      <a:pPr algn="l" fontAlgn="ctr"/>
                      <a:r>
                        <a:rPr lang="en-US" sz="1100" u="none" strike="noStrike" dirty="0">
                          <a:effectLst/>
                        </a:rPr>
                        <a:t>    d = _________</a:t>
                      </a:r>
                      <a:endParaRPr lang="en-US" sz="1100" b="0" i="0" u="none" strike="noStrike" dirty="0">
                        <a:solidFill>
                          <a:srgbClr val="000000"/>
                        </a:solidFill>
                        <a:effectLst/>
                        <a:latin typeface="Calibri"/>
                      </a:endParaRPr>
                    </a:p>
                  </a:txBody>
                  <a:tcPr marL="9160" marR="9160" marT="9160" marB="0" anchor="ctr">
                    <a:solidFill>
                      <a:schemeClr val="bg1">
                        <a:lumMod val="75000"/>
                      </a:schemeClr>
                    </a:solidFill>
                  </a:tcPr>
                </a:tc>
                <a:tc gridSpan="2">
                  <a:txBody>
                    <a:bodyPr/>
                    <a:lstStyle/>
                    <a:p>
                      <a:pPr algn="ctr" fontAlgn="b"/>
                      <a:r>
                        <a:rPr lang="en-US" sz="1100" u="none" strike="noStrike" dirty="0">
                          <a:effectLst/>
                        </a:rPr>
                        <a:t>Parachute System #1</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hMerge="1">
                  <a:txBody>
                    <a:bodyPr/>
                    <a:lstStyle/>
                    <a:p>
                      <a:endParaRPr lang="en-US"/>
                    </a:p>
                  </a:txBody>
                  <a:tcPr/>
                </a:tc>
                <a:tc gridSpan="2">
                  <a:txBody>
                    <a:bodyPr/>
                    <a:lstStyle/>
                    <a:p>
                      <a:pPr algn="ctr" fontAlgn="b"/>
                      <a:r>
                        <a:rPr lang="en-US" sz="1100" u="none" strike="noStrike">
                          <a:effectLst/>
                        </a:rPr>
                        <a:t>Parachute System #2</a:t>
                      </a:r>
                      <a:endParaRPr lang="en-US" sz="1100" b="1" i="0" u="none" strike="noStrike">
                        <a:solidFill>
                          <a:srgbClr val="000000"/>
                        </a:solidFill>
                        <a:effectLst/>
                        <a:latin typeface="Calibri"/>
                      </a:endParaRPr>
                    </a:p>
                  </a:txBody>
                  <a:tcPr marL="9160" marR="9160" marT="9160" marB="0" anchor="b">
                    <a:solidFill>
                      <a:schemeClr val="bg1">
                        <a:lumMod val="75000"/>
                      </a:schemeClr>
                    </a:solidFill>
                  </a:tcPr>
                </a:tc>
                <a:tc hMerge="1">
                  <a:txBody>
                    <a:bodyPr/>
                    <a:lstStyle/>
                    <a:p>
                      <a:endParaRPr lang="en-US"/>
                    </a:p>
                  </a:txBody>
                  <a:tcPr/>
                </a:tc>
                <a:tc gridSpan="2">
                  <a:txBody>
                    <a:bodyPr/>
                    <a:lstStyle/>
                    <a:p>
                      <a:pPr algn="ctr" fontAlgn="b"/>
                      <a:r>
                        <a:rPr lang="en-US" sz="1100" u="none" strike="noStrike" dirty="0">
                          <a:effectLst/>
                        </a:rPr>
                        <a:t>Parachute System #3</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0"/>
                  </a:ext>
                </a:extLst>
              </a:tr>
              <a:tr h="473478">
                <a:tc vMerge="1">
                  <a:txBody>
                    <a:bodyPr/>
                    <a:lstStyle/>
                    <a:p>
                      <a:endParaRPr lang="en-US"/>
                    </a:p>
                  </a:txBody>
                  <a:tcPr/>
                </a:tc>
                <a:tc>
                  <a:txBody>
                    <a:bodyPr/>
                    <a:lstStyle/>
                    <a:p>
                      <a:pPr algn="ctr" fontAlgn="b"/>
                      <a:r>
                        <a:rPr lang="en-US" sz="1100" u="none" strike="noStrike" dirty="0">
                          <a:effectLst/>
                        </a:rPr>
                        <a:t>Descent Time</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dirty="0">
                          <a:effectLst/>
                        </a:rPr>
                        <a:t>Calculated Velocity</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a:effectLst/>
                        </a:rPr>
                        <a:t>Descent Time</a:t>
                      </a:r>
                      <a:endParaRPr lang="en-US" sz="1100" b="1" i="0" u="none" strike="noStrike">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dirty="0">
                          <a:effectLst/>
                        </a:rPr>
                        <a:t>Calculated Velocity</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a:effectLst/>
                        </a:rPr>
                        <a:t>Descent Time</a:t>
                      </a:r>
                      <a:endParaRPr lang="en-US" sz="1100" b="1" i="0" u="none" strike="noStrike">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dirty="0">
                          <a:effectLst/>
                        </a:rPr>
                        <a:t>Calculated Velocity</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extLst>
                  <a:ext uri="{0D108BD9-81ED-4DB2-BD59-A6C34878D82A}">
                    <a16:rowId xmlns:a16="http://schemas.microsoft.com/office/drawing/2014/main" val="10001"/>
                  </a:ext>
                </a:extLst>
              </a:tr>
              <a:tr h="236739">
                <a:tc vMerge="1">
                  <a:txBody>
                    <a:bodyPr/>
                    <a:lstStyle/>
                    <a:p>
                      <a:endParaRPr lang="en-US"/>
                    </a:p>
                  </a:txBody>
                  <a:tcPr/>
                </a:tc>
                <a:tc>
                  <a:txBody>
                    <a:bodyPr/>
                    <a:lstStyle/>
                    <a:p>
                      <a:pPr algn="ctr" fontAlgn="b"/>
                      <a:r>
                        <a:rPr lang="en-US" sz="1100" u="none" strike="noStrike" dirty="0">
                          <a:effectLst/>
                        </a:rPr>
                        <a:t>sec</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dirty="0">
                          <a:effectLst/>
                        </a:rPr>
                        <a:t>m/sec</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a:effectLst/>
                        </a:rPr>
                        <a:t>sec</a:t>
                      </a:r>
                      <a:endParaRPr lang="en-US" sz="1100" b="1" i="0" u="none" strike="noStrike">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dirty="0">
                          <a:effectLst/>
                        </a:rPr>
                        <a:t>m/sec</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a:effectLst/>
                        </a:rPr>
                        <a:t>sec</a:t>
                      </a:r>
                      <a:endParaRPr lang="en-US" sz="1100" b="1" i="0" u="none" strike="noStrike">
                        <a:solidFill>
                          <a:srgbClr val="000000"/>
                        </a:solidFill>
                        <a:effectLst/>
                        <a:latin typeface="Calibri"/>
                      </a:endParaRPr>
                    </a:p>
                  </a:txBody>
                  <a:tcPr marL="9160" marR="9160" marT="9160" marB="0" anchor="b">
                    <a:solidFill>
                      <a:schemeClr val="bg1">
                        <a:lumMod val="75000"/>
                      </a:schemeClr>
                    </a:solidFill>
                  </a:tcPr>
                </a:tc>
                <a:tc>
                  <a:txBody>
                    <a:bodyPr/>
                    <a:lstStyle/>
                    <a:p>
                      <a:pPr algn="ctr" fontAlgn="b"/>
                      <a:r>
                        <a:rPr lang="en-US" sz="1100" u="none" strike="noStrike" dirty="0">
                          <a:effectLst/>
                        </a:rPr>
                        <a:t>m/sec</a:t>
                      </a:r>
                      <a:endParaRPr lang="en-US" sz="1100" b="1" i="0" u="none" strike="noStrike" dirty="0">
                        <a:solidFill>
                          <a:srgbClr val="000000"/>
                        </a:solidFill>
                        <a:effectLst/>
                        <a:latin typeface="Calibri"/>
                      </a:endParaRPr>
                    </a:p>
                  </a:txBody>
                  <a:tcPr marL="9160" marR="9160" marT="9160" marB="0" anchor="b">
                    <a:solidFill>
                      <a:schemeClr val="bg1">
                        <a:lumMod val="75000"/>
                      </a:schemeClr>
                    </a:solidFill>
                  </a:tcPr>
                </a:tc>
                <a:extLst>
                  <a:ext uri="{0D108BD9-81ED-4DB2-BD59-A6C34878D82A}">
                    <a16:rowId xmlns:a16="http://schemas.microsoft.com/office/drawing/2014/main" val="10002"/>
                  </a:ext>
                </a:extLst>
              </a:tr>
              <a:tr h="343271">
                <a:tc>
                  <a:txBody>
                    <a:bodyPr/>
                    <a:lstStyle/>
                    <a:p>
                      <a:pPr algn="l" fontAlgn="b"/>
                      <a:r>
                        <a:rPr lang="en-US" sz="1100" u="none" strike="noStrike">
                          <a:effectLst/>
                        </a:rPr>
                        <a:t>Drop Test #1</a:t>
                      </a:r>
                      <a:endParaRPr lang="en-US" sz="1100" b="0" i="0" u="none" strike="noStrike">
                        <a:solidFill>
                          <a:srgbClr val="000000"/>
                        </a:solidFill>
                        <a:effectLst/>
                        <a:latin typeface="Calibri"/>
                      </a:endParaRPr>
                    </a:p>
                  </a:txBody>
                  <a:tcPr marL="9160" marR="9160" marT="9160" marB="0" anchor="b">
                    <a:solidFill>
                      <a:schemeClr val="bg1">
                        <a:lumMod val="85000"/>
                      </a:schemeClr>
                    </a:solidFill>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extLst>
                  <a:ext uri="{0D108BD9-81ED-4DB2-BD59-A6C34878D82A}">
                    <a16:rowId xmlns:a16="http://schemas.microsoft.com/office/drawing/2014/main" val="10003"/>
                  </a:ext>
                </a:extLst>
              </a:tr>
              <a:tr h="331434">
                <a:tc>
                  <a:txBody>
                    <a:bodyPr/>
                    <a:lstStyle/>
                    <a:p>
                      <a:pPr algn="l" fontAlgn="b"/>
                      <a:r>
                        <a:rPr lang="en-US" sz="1100" u="none" strike="noStrike">
                          <a:effectLst/>
                        </a:rPr>
                        <a:t>Drop Test #2</a:t>
                      </a:r>
                      <a:endParaRPr lang="en-US" sz="1100" b="0" i="0" u="none" strike="noStrike">
                        <a:solidFill>
                          <a:srgbClr val="000000"/>
                        </a:solidFill>
                        <a:effectLst/>
                        <a:latin typeface="Calibri"/>
                      </a:endParaRPr>
                    </a:p>
                  </a:txBody>
                  <a:tcPr marL="9160" marR="9160" marT="9160" marB="0" anchor="b">
                    <a:solidFill>
                      <a:schemeClr val="bg1">
                        <a:lumMod val="85000"/>
                      </a:schemeClr>
                    </a:solidFill>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extLst>
                  <a:ext uri="{0D108BD9-81ED-4DB2-BD59-A6C34878D82A}">
                    <a16:rowId xmlns:a16="http://schemas.microsoft.com/office/drawing/2014/main" val="10004"/>
                  </a:ext>
                </a:extLst>
              </a:tr>
              <a:tr h="319597">
                <a:tc>
                  <a:txBody>
                    <a:bodyPr/>
                    <a:lstStyle/>
                    <a:p>
                      <a:pPr algn="l" fontAlgn="b"/>
                      <a:r>
                        <a:rPr lang="en-US" sz="1100" u="none" strike="noStrike">
                          <a:effectLst/>
                        </a:rPr>
                        <a:t>Drop Test #3</a:t>
                      </a:r>
                      <a:endParaRPr lang="en-US" sz="1100" b="0" i="0" u="none" strike="noStrike">
                        <a:solidFill>
                          <a:srgbClr val="000000"/>
                        </a:solidFill>
                        <a:effectLst/>
                        <a:latin typeface="Calibri"/>
                      </a:endParaRPr>
                    </a:p>
                  </a:txBody>
                  <a:tcPr marL="9160" marR="9160" marT="9160" marB="0" anchor="b">
                    <a:solidFill>
                      <a:schemeClr val="bg1">
                        <a:lumMod val="85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160" marR="9160" marT="916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160" marR="9160" marT="9160" marB="0" anchor="b"/>
                </a:tc>
                <a:extLst>
                  <a:ext uri="{0D108BD9-81ED-4DB2-BD59-A6C34878D82A}">
                    <a16:rowId xmlns:a16="http://schemas.microsoft.com/office/drawing/2014/main" val="10005"/>
                  </a:ext>
                </a:extLst>
              </a:tr>
              <a:tr h="331434">
                <a:tc>
                  <a:txBody>
                    <a:bodyPr/>
                    <a:lstStyle/>
                    <a:p>
                      <a:pPr algn="l" fontAlgn="b"/>
                      <a:r>
                        <a:rPr lang="en-US" sz="1100" u="none" strike="noStrike">
                          <a:effectLst/>
                        </a:rPr>
                        <a:t>Drop Test #4</a:t>
                      </a:r>
                      <a:endParaRPr lang="en-US" sz="1100" b="0" i="0" u="none" strike="noStrike">
                        <a:solidFill>
                          <a:srgbClr val="000000"/>
                        </a:solidFill>
                        <a:effectLst/>
                        <a:latin typeface="Calibri"/>
                      </a:endParaRPr>
                    </a:p>
                  </a:txBody>
                  <a:tcPr marL="9160" marR="9160" marT="9160" marB="0" anchor="b">
                    <a:solidFill>
                      <a:schemeClr val="bg1">
                        <a:lumMod val="85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extLst>
                  <a:ext uri="{0D108BD9-81ED-4DB2-BD59-A6C34878D82A}">
                    <a16:rowId xmlns:a16="http://schemas.microsoft.com/office/drawing/2014/main" val="10006"/>
                  </a:ext>
                </a:extLst>
              </a:tr>
              <a:tr h="319597">
                <a:tc>
                  <a:txBody>
                    <a:bodyPr/>
                    <a:lstStyle/>
                    <a:p>
                      <a:pPr algn="l" fontAlgn="b"/>
                      <a:r>
                        <a:rPr lang="en-US" sz="1100" u="none" strike="noStrike" dirty="0">
                          <a:effectLst/>
                        </a:rPr>
                        <a:t>Drop Test #5</a:t>
                      </a:r>
                      <a:endParaRPr lang="en-US" sz="1100" b="0" i="0" u="none" strike="noStrike" dirty="0">
                        <a:solidFill>
                          <a:srgbClr val="000000"/>
                        </a:solidFill>
                        <a:effectLst/>
                        <a:latin typeface="Calibri"/>
                      </a:endParaRPr>
                    </a:p>
                  </a:txBody>
                  <a:tcPr marL="9160" marR="9160" marT="9160" marB="0" anchor="b">
                    <a:solidFill>
                      <a:schemeClr val="bg1">
                        <a:lumMod val="85000"/>
                      </a:schemeClr>
                    </a:solidFill>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160" marR="9160" marT="916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160" marR="9160" marT="916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160" marR="9160" marT="9160" marB="0" anchor="b"/>
                </a:tc>
                <a:extLst>
                  <a:ext uri="{0D108BD9-81ED-4DB2-BD59-A6C34878D82A}">
                    <a16:rowId xmlns:a16="http://schemas.microsoft.com/office/drawing/2014/main" val="10007"/>
                  </a:ext>
                </a:extLst>
              </a:tr>
              <a:tr h="319597">
                <a:tc>
                  <a:txBody>
                    <a:bodyPr/>
                    <a:lstStyle/>
                    <a:p>
                      <a:pPr algn="l" fontAlgn="b"/>
                      <a:endParaRPr lang="en-US" sz="1100" b="0" i="0" u="none" strike="noStrike" dirty="0">
                        <a:solidFill>
                          <a:srgbClr val="000000"/>
                        </a:solidFill>
                        <a:effectLst/>
                        <a:latin typeface="Calibri"/>
                      </a:endParaRPr>
                    </a:p>
                  </a:txBody>
                  <a:tcPr marL="9160" marR="9160" marT="9160" marB="0" anchor="b">
                    <a:solidFill>
                      <a:schemeClr val="bg1">
                        <a:lumMod val="85000"/>
                      </a:schemeClr>
                    </a:solidFill>
                  </a:tcPr>
                </a:tc>
                <a:tc>
                  <a:txBody>
                    <a:bodyPr/>
                    <a:lstStyle/>
                    <a:p>
                      <a:pPr algn="ctr" fontAlgn="b"/>
                      <a:r>
                        <a:rPr lang="en-US" sz="1100" b="0" i="0" u="none" strike="noStrike" dirty="0">
                          <a:solidFill>
                            <a:srgbClr val="000000"/>
                          </a:solidFill>
                          <a:effectLst/>
                          <a:latin typeface="Calibri"/>
                        </a:rPr>
                        <a:t>Ave</a:t>
                      </a:r>
                      <a:r>
                        <a:rPr lang="en-US" sz="1100" b="0" i="0" u="none" strike="noStrike" baseline="0" dirty="0">
                          <a:solidFill>
                            <a:srgbClr val="000000"/>
                          </a:solidFill>
                          <a:effectLst/>
                          <a:latin typeface="Calibri"/>
                        </a:rPr>
                        <a:t> Velocity</a:t>
                      </a:r>
                      <a:endParaRPr lang="en-US" sz="1100" b="0" i="0" u="none" strike="noStrike" dirty="0">
                        <a:solidFill>
                          <a:srgbClr val="000000"/>
                        </a:solidFill>
                        <a:effectLst/>
                        <a:latin typeface="Calibri"/>
                      </a:endParaRPr>
                    </a:p>
                  </a:txBody>
                  <a:tcPr marL="9160" marR="9160" marT="9160" marB="0" anchor="b"/>
                </a:tc>
                <a:tc>
                  <a:txBody>
                    <a:bodyPr/>
                    <a:lstStyle/>
                    <a:p>
                      <a:pPr algn="ctr" fontAlgn="b"/>
                      <a:endParaRPr lang="en-US" sz="1100" b="0" i="0" u="none" strike="noStrike" dirty="0">
                        <a:solidFill>
                          <a:srgbClr val="000000"/>
                        </a:solidFill>
                        <a:effectLst/>
                        <a:latin typeface="Calibri"/>
                      </a:endParaRPr>
                    </a:p>
                  </a:txBody>
                  <a:tcPr marL="9160" marR="9160" marT="9160" marB="0" anchor="b"/>
                </a:tc>
                <a:tc>
                  <a:txBody>
                    <a:bodyPr/>
                    <a:lstStyle/>
                    <a:p>
                      <a:pPr algn="ctr" fontAlgn="b"/>
                      <a:r>
                        <a:rPr lang="en-US" sz="1100" b="0" i="0" u="none" strike="noStrike" dirty="0">
                          <a:solidFill>
                            <a:srgbClr val="000000"/>
                          </a:solidFill>
                          <a:effectLst/>
                          <a:latin typeface="Calibri"/>
                        </a:rPr>
                        <a:t>Ave Velocity</a:t>
                      </a:r>
                    </a:p>
                  </a:txBody>
                  <a:tcPr marL="9160" marR="9160" marT="9160" marB="0" anchor="b"/>
                </a:tc>
                <a:tc>
                  <a:txBody>
                    <a:bodyPr/>
                    <a:lstStyle/>
                    <a:p>
                      <a:pPr algn="ctr" fontAlgn="b"/>
                      <a:endParaRPr lang="en-US" sz="1100" b="0" i="0" u="none" strike="noStrike" dirty="0">
                        <a:solidFill>
                          <a:srgbClr val="000000"/>
                        </a:solidFill>
                        <a:effectLst/>
                        <a:latin typeface="Calibri"/>
                      </a:endParaRPr>
                    </a:p>
                  </a:txBody>
                  <a:tcPr marL="9160" marR="9160" marT="9160" marB="0" anchor="b"/>
                </a:tc>
                <a:tc>
                  <a:txBody>
                    <a:bodyPr/>
                    <a:lstStyle/>
                    <a:p>
                      <a:pPr algn="ctr" fontAlgn="b"/>
                      <a:r>
                        <a:rPr lang="en-US" sz="1100" b="0" i="0" u="none" strike="noStrike" dirty="0">
                          <a:solidFill>
                            <a:srgbClr val="000000"/>
                          </a:solidFill>
                          <a:effectLst/>
                          <a:latin typeface="Calibri"/>
                        </a:rPr>
                        <a:t>Ave Velocity</a:t>
                      </a:r>
                    </a:p>
                  </a:txBody>
                  <a:tcPr marL="9160" marR="9160" marT="9160" marB="0" anchor="b"/>
                </a:tc>
                <a:tc>
                  <a:txBody>
                    <a:bodyPr/>
                    <a:lstStyle/>
                    <a:p>
                      <a:pPr algn="ctr" fontAlgn="b"/>
                      <a:endParaRPr lang="en-US" sz="1100" b="0" i="0" u="none" strike="noStrike" dirty="0">
                        <a:solidFill>
                          <a:srgbClr val="000000"/>
                        </a:solidFill>
                        <a:effectLst/>
                        <a:latin typeface="Calibri"/>
                      </a:endParaRPr>
                    </a:p>
                  </a:txBody>
                  <a:tcPr marL="9160" marR="9160" marT="9160" marB="0" anchor="b"/>
                </a:tc>
                <a:extLst>
                  <a:ext uri="{0D108BD9-81ED-4DB2-BD59-A6C34878D82A}">
                    <a16:rowId xmlns:a16="http://schemas.microsoft.com/office/drawing/2014/main" val="10008"/>
                  </a:ext>
                </a:extLst>
              </a:tr>
            </a:tbl>
          </a:graphicData>
        </a:graphic>
      </p:graphicFrame>
      <p:sp>
        <p:nvSpPr>
          <p:cNvPr id="5" name="TextBox 4"/>
          <p:cNvSpPr txBox="1"/>
          <p:nvPr/>
        </p:nvSpPr>
        <p:spPr>
          <a:xfrm>
            <a:off x="2097620" y="4219924"/>
            <a:ext cx="8136904" cy="1477328"/>
          </a:xfrm>
          <a:prstGeom prst="rect">
            <a:avLst/>
          </a:prstGeom>
          <a:noFill/>
        </p:spPr>
        <p:txBody>
          <a:bodyPr wrap="square" rtlCol="0">
            <a:spAutoFit/>
          </a:bodyPr>
          <a:lstStyle/>
          <a:p>
            <a:r>
              <a:rPr lang="en-US" b="1" dirty="0"/>
              <a:t>d  </a:t>
            </a:r>
            <a:r>
              <a:rPr lang="en-US" dirty="0"/>
              <a:t>=  Drop Distance   (m)</a:t>
            </a:r>
          </a:p>
          <a:p>
            <a:endParaRPr lang="en-US" dirty="0"/>
          </a:p>
          <a:p>
            <a:r>
              <a:rPr lang="en-US" b="1" dirty="0"/>
              <a:t>Descent Time  </a:t>
            </a:r>
            <a:r>
              <a:rPr lang="en-US" dirty="0"/>
              <a:t>=  Time from when the chute is released to when it hits the ground</a:t>
            </a:r>
          </a:p>
          <a:p>
            <a:endParaRPr lang="en-US" dirty="0"/>
          </a:p>
          <a:p>
            <a:r>
              <a:rPr lang="en-US" b="1" dirty="0"/>
              <a:t>Velocity</a:t>
            </a:r>
            <a:r>
              <a:rPr lang="en-US" dirty="0"/>
              <a:t>  =   Drop Distance  /  Time   =     m / sec</a:t>
            </a:r>
          </a:p>
        </p:txBody>
      </p:sp>
      <p:sp>
        <p:nvSpPr>
          <p:cNvPr id="7" name="Title 6"/>
          <p:cNvSpPr>
            <a:spLocks noGrp="1"/>
          </p:cNvSpPr>
          <p:nvPr>
            <p:ph type="title"/>
          </p:nvPr>
        </p:nvSpPr>
        <p:spPr>
          <a:xfrm>
            <a:off x="1518002" y="183429"/>
            <a:ext cx="9296140" cy="573307"/>
          </a:xfrm>
        </p:spPr>
        <p:txBody>
          <a:bodyPr>
            <a:noAutofit/>
          </a:bodyPr>
          <a:lstStyle/>
          <a:p>
            <a:r>
              <a:rPr lang="en-US" sz="3200" dirty="0">
                <a:solidFill>
                  <a:srgbClr val="FF0000"/>
                </a:solidFill>
              </a:rPr>
              <a:t>Collecting Fall Time and Calculating Descent Velocity</a:t>
            </a:r>
          </a:p>
        </p:txBody>
      </p:sp>
      <p:sp>
        <p:nvSpPr>
          <p:cNvPr id="8" name="Slide Number Placeholder 7"/>
          <p:cNvSpPr>
            <a:spLocks noGrp="1"/>
          </p:cNvSpPr>
          <p:nvPr>
            <p:ph type="sldNum" sz="quarter" idx="12"/>
          </p:nvPr>
        </p:nvSpPr>
        <p:spPr/>
        <p:txBody>
          <a:bodyPr/>
          <a:lstStyle/>
          <a:p>
            <a:fld id="{37085408-D563-46F5-AF3E-0DE3F8C485D3}" type="slidenum">
              <a:rPr lang="en-US" smtClean="0"/>
              <a:t>32</a:t>
            </a:fld>
            <a:endParaRPr lang="en-US"/>
          </a:p>
        </p:txBody>
      </p:sp>
      <p:sp>
        <p:nvSpPr>
          <p:cNvPr id="2" name="Rectangle 1"/>
          <p:cNvSpPr/>
          <p:nvPr/>
        </p:nvSpPr>
        <p:spPr>
          <a:xfrm>
            <a:off x="4439816" y="3717032"/>
            <a:ext cx="10801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2064" y="3717032"/>
            <a:ext cx="104411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40316" y="3712681"/>
            <a:ext cx="104411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74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438" y="836712"/>
            <a:ext cx="10117124" cy="1846659"/>
          </a:xfrm>
          <a:prstGeom prst="rect">
            <a:avLst/>
          </a:prstGeom>
          <a:noFill/>
        </p:spPr>
        <p:txBody>
          <a:bodyPr wrap="square" rtlCol="0">
            <a:spAutoFit/>
          </a:bodyPr>
          <a:lstStyle/>
          <a:p>
            <a:r>
              <a:rPr lang="en-US" sz="2400" b="1" dirty="0"/>
              <a:t>DRAG  =   ½  x  Atmospheric Density   x   Velocity</a:t>
            </a:r>
            <a:r>
              <a:rPr lang="en-US" sz="2400" b="1" baseline="30000" dirty="0"/>
              <a:t>2</a:t>
            </a:r>
            <a:r>
              <a:rPr lang="en-US" sz="2400" b="1" dirty="0"/>
              <a:t>   x  Drag Coefficient   x   Area</a:t>
            </a:r>
          </a:p>
          <a:p>
            <a:endParaRPr lang="en-US" b="1" dirty="0"/>
          </a:p>
          <a:p>
            <a:r>
              <a:rPr lang="en-US" sz="1400" dirty="0"/>
              <a:t>	</a:t>
            </a:r>
            <a:r>
              <a:rPr lang="en-US" b="1" dirty="0"/>
              <a:t>Atmospheric Density   </a:t>
            </a:r>
            <a:r>
              <a:rPr lang="en-US" dirty="0"/>
              <a:t>=     </a:t>
            </a:r>
            <a:r>
              <a:rPr lang="en-US" b="1" dirty="0">
                <a:solidFill>
                  <a:srgbClr val="FF0000"/>
                </a:solidFill>
              </a:rPr>
              <a:t>1.225    kg  /  m</a:t>
            </a:r>
            <a:r>
              <a:rPr lang="en-US" b="1" baseline="30000" dirty="0">
                <a:solidFill>
                  <a:srgbClr val="FF0000"/>
                </a:solidFill>
              </a:rPr>
              <a:t>3</a:t>
            </a:r>
          </a:p>
          <a:p>
            <a:r>
              <a:rPr lang="en-US" dirty="0"/>
              <a:t>	</a:t>
            </a:r>
            <a:r>
              <a:rPr lang="en-US" b="1" dirty="0"/>
              <a:t>Velocity</a:t>
            </a:r>
            <a:r>
              <a:rPr lang="en-US" dirty="0"/>
              <a:t>  =   Measured from tests  (don’t forget to square this value in the equation)</a:t>
            </a:r>
          </a:p>
          <a:p>
            <a:r>
              <a:rPr lang="en-US" dirty="0"/>
              <a:t>	</a:t>
            </a:r>
            <a:r>
              <a:rPr lang="en-US" b="1" dirty="0"/>
              <a:t>Area </a:t>
            </a:r>
            <a:r>
              <a:rPr lang="en-US" dirty="0"/>
              <a:t>  =   Area of the canopy when it is laid out flat  (square meters)</a:t>
            </a:r>
          </a:p>
          <a:p>
            <a:r>
              <a:rPr lang="en-US" dirty="0"/>
              <a:t>	</a:t>
            </a:r>
            <a:r>
              <a:rPr lang="en-US" b="1" dirty="0"/>
              <a:t>Drag</a:t>
            </a:r>
            <a:r>
              <a:rPr lang="en-US" dirty="0"/>
              <a:t>   =  Weight in Newtons  (since we assume the parachute is in terminal velocity) </a:t>
            </a:r>
          </a:p>
        </p:txBody>
      </p:sp>
      <p:sp>
        <p:nvSpPr>
          <p:cNvPr id="4" name="TextBox 3"/>
          <p:cNvSpPr txBox="1"/>
          <p:nvPr/>
        </p:nvSpPr>
        <p:spPr>
          <a:xfrm>
            <a:off x="2873641" y="3058504"/>
            <a:ext cx="6228693" cy="923330"/>
          </a:xfrm>
          <a:prstGeom prst="rect">
            <a:avLst/>
          </a:prstGeom>
          <a:noFill/>
        </p:spPr>
        <p:txBody>
          <a:bodyPr wrap="square" rtlCol="0">
            <a:spAutoFit/>
          </a:bodyPr>
          <a:lstStyle/>
          <a:p>
            <a:r>
              <a:rPr lang="en-US" b="1" dirty="0"/>
              <a:t>                                                     2   x   Weight</a:t>
            </a:r>
          </a:p>
          <a:p>
            <a:r>
              <a:rPr lang="en-US" b="1" dirty="0"/>
              <a:t>Cd       =          ---------------------------------------------------------------</a:t>
            </a:r>
          </a:p>
          <a:p>
            <a:r>
              <a:rPr lang="en-US" b="1" dirty="0"/>
              <a:t>	       Atmospheric Density    x    Velocity</a:t>
            </a:r>
            <a:r>
              <a:rPr lang="en-US" b="1" baseline="30000" dirty="0"/>
              <a:t>2</a:t>
            </a:r>
            <a:r>
              <a:rPr lang="en-US" b="1" dirty="0"/>
              <a:t>    x    Area</a:t>
            </a:r>
          </a:p>
        </p:txBody>
      </p:sp>
      <p:sp>
        <p:nvSpPr>
          <p:cNvPr id="9" name="TextBox 8"/>
          <p:cNvSpPr txBox="1"/>
          <p:nvPr/>
        </p:nvSpPr>
        <p:spPr>
          <a:xfrm>
            <a:off x="2783633" y="4185084"/>
            <a:ext cx="4716524" cy="2031325"/>
          </a:xfrm>
          <a:prstGeom prst="rect">
            <a:avLst/>
          </a:prstGeom>
          <a:noFill/>
        </p:spPr>
        <p:txBody>
          <a:bodyPr wrap="square" rtlCol="0">
            <a:spAutoFit/>
          </a:bodyPr>
          <a:lstStyle/>
          <a:p>
            <a:r>
              <a:rPr lang="en-US" dirty="0"/>
              <a:t>                                                       m                </a:t>
            </a:r>
          </a:p>
          <a:p>
            <a:r>
              <a:rPr lang="en-US" dirty="0"/>
              <a:t>                                2  x  kg  x   ---------</a:t>
            </a:r>
          </a:p>
          <a:p>
            <a:r>
              <a:rPr lang="en-US" dirty="0"/>
              <a:t>                                                     sec</a:t>
            </a:r>
            <a:r>
              <a:rPr lang="en-US" baseline="30000" dirty="0"/>
              <a:t>2</a:t>
            </a:r>
          </a:p>
          <a:p>
            <a:r>
              <a:rPr lang="en-US" dirty="0"/>
              <a:t>Cd       =          ---------------------------------------</a:t>
            </a:r>
          </a:p>
          <a:p>
            <a:r>
              <a:rPr lang="en-US" dirty="0"/>
              <a:t>	             kg                m</a:t>
            </a:r>
            <a:r>
              <a:rPr lang="en-US" baseline="30000" dirty="0"/>
              <a:t>2</a:t>
            </a:r>
            <a:r>
              <a:rPr lang="en-US" dirty="0"/>
              <a:t>    </a:t>
            </a:r>
            <a:endParaRPr lang="en-US" baseline="30000" dirty="0"/>
          </a:p>
          <a:p>
            <a:r>
              <a:rPr lang="en-US" dirty="0"/>
              <a:t>                            --------   x    --------    x   m</a:t>
            </a:r>
            <a:r>
              <a:rPr lang="en-US" baseline="30000" dirty="0"/>
              <a:t>2</a:t>
            </a:r>
            <a:endParaRPr lang="en-US" dirty="0"/>
          </a:p>
          <a:p>
            <a:r>
              <a:rPr lang="en-US" dirty="0"/>
              <a:t>	             m</a:t>
            </a:r>
            <a:r>
              <a:rPr lang="en-US" baseline="30000" dirty="0"/>
              <a:t>3</a:t>
            </a:r>
            <a:r>
              <a:rPr lang="en-US" dirty="0"/>
              <a:t>             sec</a:t>
            </a:r>
            <a:r>
              <a:rPr lang="en-US" baseline="30000" dirty="0"/>
              <a:t>2</a:t>
            </a:r>
          </a:p>
        </p:txBody>
      </p:sp>
      <p:grpSp>
        <p:nvGrpSpPr>
          <p:cNvPr id="5" name="Group 4">
            <a:extLst>
              <a:ext uri="{FF2B5EF4-FFF2-40B4-BE49-F238E27FC236}">
                <a16:creationId xmlns:a16="http://schemas.microsoft.com/office/drawing/2014/main" id="{910EA3F3-82B1-4EC0-B05A-EDB977ED8FE3}"/>
              </a:ext>
            </a:extLst>
          </p:cNvPr>
          <p:cNvGrpSpPr/>
          <p:nvPr/>
        </p:nvGrpSpPr>
        <p:grpSpPr>
          <a:xfrm>
            <a:off x="4367809" y="4545124"/>
            <a:ext cx="936103" cy="1082439"/>
            <a:chOff x="4367809" y="4689140"/>
            <a:chExt cx="936103" cy="1082439"/>
          </a:xfrm>
        </p:grpSpPr>
        <p:cxnSp>
          <p:nvCxnSpPr>
            <p:cNvPr id="13" name="Straight Connector 12"/>
            <p:cNvCxnSpPr/>
            <p:nvPr/>
          </p:nvCxnSpPr>
          <p:spPr>
            <a:xfrm flipV="1">
              <a:off x="4871864" y="4689140"/>
              <a:ext cx="432048" cy="2880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67809" y="5483547"/>
              <a:ext cx="432048" cy="2880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2F943BA-E53C-4942-978D-A7DF6F29076E}"/>
              </a:ext>
            </a:extLst>
          </p:cNvPr>
          <p:cNvGrpSpPr/>
          <p:nvPr/>
        </p:nvGrpSpPr>
        <p:grpSpPr>
          <a:xfrm>
            <a:off x="5371284" y="4783894"/>
            <a:ext cx="648072" cy="1380556"/>
            <a:chOff x="5371284" y="4927910"/>
            <a:chExt cx="648072" cy="1380556"/>
          </a:xfrm>
        </p:grpSpPr>
        <p:cxnSp>
          <p:nvCxnSpPr>
            <p:cNvPr id="15" name="Straight Connector 14"/>
            <p:cNvCxnSpPr/>
            <p:nvPr/>
          </p:nvCxnSpPr>
          <p:spPr>
            <a:xfrm flipV="1">
              <a:off x="5587308" y="4927910"/>
              <a:ext cx="432048" cy="28803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371284" y="6020434"/>
              <a:ext cx="432048" cy="28803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860197" y="4471762"/>
            <a:ext cx="3528392" cy="1200329"/>
          </a:xfrm>
          <a:prstGeom prst="rect">
            <a:avLst/>
          </a:prstGeom>
          <a:noFill/>
        </p:spPr>
        <p:txBody>
          <a:bodyPr wrap="square" rtlCol="0">
            <a:spAutoFit/>
          </a:bodyPr>
          <a:lstStyle/>
          <a:p>
            <a:r>
              <a:rPr lang="en-US" sz="2400" dirty="0">
                <a:solidFill>
                  <a:srgbClr val="FF0000"/>
                </a:solidFill>
              </a:rPr>
              <a:t>All units cancel and Cd is a unitless coefficient (as it should be…)</a:t>
            </a:r>
          </a:p>
        </p:txBody>
      </p:sp>
      <p:sp>
        <p:nvSpPr>
          <p:cNvPr id="22" name="Slide Number Placeholder 21"/>
          <p:cNvSpPr>
            <a:spLocks noGrp="1"/>
          </p:cNvSpPr>
          <p:nvPr>
            <p:ph type="sldNum" sz="quarter" idx="12"/>
          </p:nvPr>
        </p:nvSpPr>
        <p:spPr/>
        <p:txBody>
          <a:bodyPr/>
          <a:lstStyle/>
          <a:p>
            <a:fld id="{37085408-D563-46F5-AF3E-0DE3F8C485D3}" type="slidenum">
              <a:rPr lang="en-US" smtClean="0"/>
              <a:t>33</a:t>
            </a:fld>
            <a:endParaRPr lang="en-US"/>
          </a:p>
        </p:txBody>
      </p:sp>
      <p:sp>
        <p:nvSpPr>
          <p:cNvPr id="23" name="Title 1">
            <a:extLst>
              <a:ext uri="{FF2B5EF4-FFF2-40B4-BE49-F238E27FC236}">
                <a16:creationId xmlns:a16="http://schemas.microsoft.com/office/drawing/2014/main" id="{873F7021-B11E-4DD1-A6CD-890194C0D153}"/>
              </a:ext>
            </a:extLst>
          </p:cNvPr>
          <p:cNvSpPr txBox="1">
            <a:spLocks/>
          </p:cNvSpPr>
          <p:nvPr/>
        </p:nvSpPr>
        <p:spPr>
          <a:xfrm>
            <a:off x="2004743" y="116632"/>
            <a:ext cx="8229600" cy="59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Calculating the Drag Coefficient</a:t>
            </a:r>
          </a:p>
        </p:txBody>
      </p:sp>
      <p:grpSp>
        <p:nvGrpSpPr>
          <p:cNvPr id="3" name="Group 2">
            <a:extLst>
              <a:ext uri="{FF2B5EF4-FFF2-40B4-BE49-F238E27FC236}">
                <a16:creationId xmlns:a16="http://schemas.microsoft.com/office/drawing/2014/main" id="{17E1C7D8-D0FA-4AD2-921A-E52B5C2F5AE6}"/>
              </a:ext>
            </a:extLst>
          </p:cNvPr>
          <p:cNvGrpSpPr/>
          <p:nvPr/>
        </p:nvGrpSpPr>
        <p:grpSpPr>
          <a:xfrm>
            <a:off x="4439816" y="4257092"/>
            <a:ext cx="2268252" cy="1894428"/>
            <a:chOff x="4439816" y="4401108"/>
            <a:chExt cx="2268252" cy="1894428"/>
          </a:xfrm>
        </p:grpSpPr>
        <p:cxnSp>
          <p:nvCxnSpPr>
            <p:cNvPr id="11" name="Straight Connector 10"/>
            <p:cNvCxnSpPr/>
            <p:nvPr/>
          </p:nvCxnSpPr>
          <p:spPr>
            <a:xfrm flipV="1">
              <a:off x="5627948" y="4401108"/>
              <a:ext cx="432048"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411924" y="5450449"/>
              <a:ext cx="432048"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D99018-7D39-4BFA-B9E8-1A1E2D562CF0}"/>
                </a:ext>
              </a:extLst>
            </p:cNvPr>
            <p:cNvCxnSpPr/>
            <p:nvPr/>
          </p:nvCxnSpPr>
          <p:spPr>
            <a:xfrm flipV="1">
              <a:off x="6276020" y="5784749"/>
              <a:ext cx="432048"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EAEC76-185A-4A5E-B789-56B71085AB55}"/>
                </a:ext>
              </a:extLst>
            </p:cNvPr>
            <p:cNvCxnSpPr/>
            <p:nvPr/>
          </p:nvCxnSpPr>
          <p:spPr>
            <a:xfrm flipV="1">
              <a:off x="4439816" y="6007504"/>
              <a:ext cx="432048"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529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51822"/>
            <a:ext cx="8229600" cy="626874"/>
          </a:xfrm>
        </p:spPr>
        <p:txBody>
          <a:bodyPr>
            <a:normAutofit/>
          </a:bodyPr>
          <a:lstStyle/>
          <a:p>
            <a:r>
              <a:rPr lang="en-US" sz="3200" dirty="0">
                <a:solidFill>
                  <a:srgbClr val="FF0000"/>
                </a:solidFill>
              </a:rPr>
              <a:t>Drag Coefficient Calculations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4457136"/>
              </p:ext>
            </p:extLst>
          </p:nvPr>
        </p:nvGraphicFramePr>
        <p:xfrm>
          <a:off x="1955540" y="1376772"/>
          <a:ext cx="8229600" cy="2225040"/>
        </p:xfrm>
        <a:graphic>
          <a:graphicData uri="http://schemas.openxmlformats.org/drawingml/2006/table">
            <a:tbl>
              <a:tblPr firstRow="1" bandRow="1">
                <a:tableStyleId>{5C22544A-7EE6-4342-B048-85BDC9FD1C3A}</a:tableStyleId>
              </a:tblPr>
              <a:tblGrid>
                <a:gridCol w="256662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gridCol w="188255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Parachute</a:t>
                      </a:r>
                      <a:r>
                        <a:rPr lang="en-US" baseline="0" dirty="0"/>
                        <a:t> Sys 1</a:t>
                      </a:r>
                      <a:endParaRPr lang="en-US" dirty="0"/>
                    </a:p>
                  </a:txBody>
                  <a:tcPr/>
                </a:tc>
                <a:tc>
                  <a:txBody>
                    <a:bodyPr/>
                    <a:lstStyle/>
                    <a:p>
                      <a:pPr algn="ctr"/>
                      <a:r>
                        <a:rPr lang="en-US" dirty="0"/>
                        <a:t>Parachute Sys 2</a:t>
                      </a:r>
                    </a:p>
                  </a:txBody>
                  <a:tcPr/>
                </a:tc>
                <a:tc>
                  <a:txBody>
                    <a:bodyPr/>
                    <a:lstStyle/>
                    <a:p>
                      <a:pPr algn="ctr"/>
                      <a:r>
                        <a:rPr lang="en-US" dirty="0"/>
                        <a:t>Parachute Sys 3</a:t>
                      </a:r>
                    </a:p>
                  </a:txBody>
                  <a:tcPr/>
                </a:tc>
                <a:extLst>
                  <a:ext uri="{0D108BD9-81ED-4DB2-BD59-A6C34878D82A}">
                    <a16:rowId xmlns:a16="http://schemas.microsoft.com/office/drawing/2014/main" val="10000"/>
                  </a:ext>
                </a:extLst>
              </a:tr>
              <a:tr h="370840">
                <a:tc>
                  <a:txBody>
                    <a:bodyPr/>
                    <a:lstStyle/>
                    <a:p>
                      <a:r>
                        <a:rPr lang="en-US" sz="1600" dirty="0"/>
                        <a:t>Average</a:t>
                      </a:r>
                      <a:r>
                        <a:rPr lang="en-US" sz="1600" baseline="0" dirty="0"/>
                        <a:t> Velocity (m/sec)*  </a:t>
                      </a:r>
                      <a:endParaRPr lang="en-US" sz="1600"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001"/>
                  </a:ext>
                </a:extLst>
              </a:tr>
              <a:tr h="370840">
                <a:tc>
                  <a:txBody>
                    <a:bodyPr/>
                    <a:lstStyle/>
                    <a:p>
                      <a:r>
                        <a:rPr lang="en-US" sz="1600" dirty="0"/>
                        <a:t>Canopy Area (m</a:t>
                      </a:r>
                      <a:r>
                        <a:rPr lang="en-US" sz="1600" baseline="30000" dirty="0"/>
                        <a:t>2</a:t>
                      </a:r>
                      <a:r>
                        <a:rPr lang="en-US" sz="1600" dirty="0"/>
                        <a: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sz="1600" dirty="0"/>
                        <a:t>Suspended Weight (N)</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r>
                        <a:rPr lang="en-US" sz="1600" dirty="0"/>
                        <a:t>Atm</a:t>
                      </a:r>
                      <a:r>
                        <a:rPr lang="en-US" sz="1600" baseline="0" dirty="0"/>
                        <a:t> Density (kg/m</a:t>
                      </a:r>
                      <a:r>
                        <a:rPr lang="en-US" sz="1600" baseline="30000" dirty="0"/>
                        <a:t>3</a:t>
                      </a:r>
                      <a:r>
                        <a:rPr lang="en-US" sz="1600" baseline="0" dirty="0"/>
                        <a:t>)</a:t>
                      </a:r>
                      <a:endParaRPr lang="en-US" sz="1600" dirty="0"/>
                    </a:p>
                  </a:txBody>
                  <a:tcPr/>
                </a:tc>
                <a:tc>
                  <a:txBody>
                    <a:bodyPr/>
                    <a:lstStyle/>
                    <a:p>
                      <a:pPr algn="ctr"/>
                      <a:r>
                        <a:rPr lang="en-US" dirty="0"/>
                        <a:t>1.225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1.225</a:t>
                      </a:r>
                    </a:p>
                  </a:txBody>
                  <a:tcPr/>
                </a:tc>
                <a:extLst>
                  <a:ext uri="{0D108BD9-81ED-4DB2-BD59-A6C34878D82A}">
                    <a16:rowId xmlns:a16="http://schemas.microsoft.com/office/drawing/2014/main" val="10004"/>
                  </a:ext>
                </a:extLst>
              </a:tr>
              <a:tr h="370840">
                <a:tc>
                  <a:txBody>
                    <a:bodyPr/>
                    <a:lstStyle/>
                    <a:p>
                      <a:r>
                        <a:rPr lang="en-US" sz="1600" dirty="0">
                          <a:solidFill>
                            <a:srgbClr val="FF0000"/>
                          </a:solidFill>
                        </a:rPr>
                        <a:t>Drag Coefficient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7085408-D563-46F5-AF3E-0DE3F8C485D3}" type="slidenum">
              <a:rPr lang="en-US" smtClean="0"/>
              <a:t>34</a:t>
            </a:fld>
            <a:endParaRPr lang="en-US"/>
          </a:p>
        </p:txBody>
      </p:sp>
      <p:sp>
        <p:nvSpPr>
          <p:cNvPr id="2" name="TextBox 1"/>
          <p:cNvSpPr txBox="1"/>
          <p:nvPr/>
        </p:nvSpPr>
        <p:spPr>
          <a:xfrm>
            <a:off x="3647728" y="4077072"/>
            <a:ext cx="5112568" cy="923330"/>
          </a:xfrm>
          <a:prstGeom prst="rect">
            <a:avLst/>
          </a:prstGeom>
          <a:noFill/>
        </p:spPr>
        <p:txBody>
          <a:bodyPr wrap="square" rtlCol="0">
            <a:spAutoFit/>
          </a:bodyPr>
          <a:lstStyle/>
          <a:p>
            <a:r>
              <a:rPr lang="en-US" dirty="0"/>
              <a:t>                                     2    x    Weight</a:t>
            </a:r>
          </a:p>
          <a:p>
            <a:r>
              <a:rPr lang="en-US" dirty="0">
                <a:solidFill>
                  <a:srgbClr val="FF0000"/>
                </a:solidFill>
              </a:rPr>
              <a:t>Cd</a:t>
            </a:r>
            <a:r>
              <a:rPr lang="en-US" dirty="0"/>
              <a:t>  =    -----------------------------------------------------------</a:t>
            </a:r>
          </a:p>
          <a:p>
            <a:r>
              <a:rPr lang="en-US" dirty="0"/>
              <a:t>               </a:t>
            </a:r>
            <a:r>
              <a:rPr lang="en-US" dirty="0" err="1"/>
              <a:t>Atm</a:t>
            </a:r>
            <a:r>
              <a:rPr lang="en-US" dirty="0"/>
              <a:t> Density  x  Velocity</a:t>
            </a:r>
            <a:r>
              <a:rPr lang="en-US" baseline="30000" dirty="0"/>
              <a:t>2</a:t>
            </a:r>
            <a:r>
              <a:rPr lang="en-US" dirty="0"/>
              <a:t>  x  Canopy Area</a:t>
            </a:r>
          </a:p>
        </p:txBody>
      </p:sp>
      <p:grpSp>
        <p:nvGrpSpPr>
          <p:cNvPr id="6" name="Group 5"/>
          <p:cNvGrpSpPr/>
          <p:nvPr/>
        </p:nvGrpSpPr>
        <p:grpSpPr>
          <a:xfrm>
            <a:off x="1357264" y="4591554"/>
            <a:ext cx="10225136" cy="1341414"/>
            <a:chOff x="-166736" y="4833156"/>
            <a:chExt cx="10225136" cy="1341414"/>
          </a:xfrm>
        </p:grpSpPr>
        <p:sp>
          <p:nvSpPr>
            <p:cNvPr id="8" name="TextBox 7"/>
            <p:cNvSpPr txBox="1"/>
            <p:nvPr/>
          </p:nvSpPr>
          <p:spPr>
            <a:xfrm>
              <a:off x="-166736" y="5805238"/>
              <a:ext cx="10225136" cy="369332"/>
            </a:xfrm>
            <a:prstGeom prst="rect">
              <a:avLst/>
            </a:prstGeom>
            <a:noFill/>
          </p:spPr>
          <p:txBody>
            <a:bodyPr wrap="square" rtlCol="0">
              <a:spAutoFit/>
            </a:bodyPr>
            <a:lstStyle/>
            <a:p>
              <a:pPr marL="169863" indent="-169863"/>
              <a:r>
                <a:rPr lang="en-US" dirty="0"/>
                <a:t>* </a:t>
              </a:r>
              <a:r>
                <a:rPr lang="en-US" i="1" dirty="0">
                  <a:solidFill>
                    <a:srgbClr val="FF0000"/>
                  </a:solidFill>
                </a:rPr>
                <a:t>Use the average velocity from previous table  (don’t forget to square the velocity in the calculation…)</a:t>
              </a:r>
            </a:p>
          </p:txBody>
        </p:sp>
        <p:sp>
          <p:nvSpPr>
            <p:cNvPr id="3" name="Oval 2"/>
            <p:cNvSpPr/>
            <p:nvPr/>
          </p:nvSpPr>
          <p:spPr>
            <a:xfrm>
              <a:off x="5076056" y="483315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913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73DA4-655B-40BB-9BC5-4E6A2D0323C0}"/>
              </a:ext>
            </a:extLst>
          </p:cNvPr>
          <p:cNvSpPr>
            <a:spLocks noGrp="1"/>
          </p:cNvSpPr>
          <p:nvPr>
            <p:ph type="sldNum" sz="quarter" idx="12"/>
          </p:nvPr>
        </p:nvSpPr>
        <p:spPr/>
        <p:txBody>
          <a:bodyPr/>
          <a:lstStyle/>
          <a:p>
            <a:fld id="{37085408-D563-46F5-AF3E-0DE3F8C485D3}" type="slidenum">
              <a:rPr lang="en-US" smtClean="0"/>
              <a:t>35</a:t>
            </a:fld>
            <a:endParaRPr lang="en-US"/>
          </a:p>
        </p:txBody>
      </p:sp>
      <p:sp>
        <p:nvSpPr>
          <p:cNvPr id="7" name="Title 4">
            <a:extLst>
              <a:ext uri="{FF2B5EF4-FFF2-40B4-BE49-F238E27FC236}">
                <a16:creationId xmlns:a16="http://schemas.microsoft.com/office/drawing/2014/main" id="{C2FAE088-AF69-4D14-A928-0D7E921A9BA4}"/>
              </a:ext>
            </a:extLst>
          </p:cNvPr>
          <p:cNvSpPr txBox="1">
            <a:spLocks/>
          </p:cNvSpPr>
          <p:nvPr/>
        </p:nvSpPr>
        <p:spPr>
          <a:xfrm>
            <a:off x="1981200" y="151822"/>
            <a:ext cx="8229600" cy="6268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Sample Test Results for Three Parachute Shapes</a:t>
            </a:r>
          </a:p>
        </p:txBody>
      </p:sp>
      <p:sp>
        <p:nvSpPr>
          <p:cNvPr id="8" name="TextBox 7">
            <a:extLst>
              <a:ext uri="{FF2B5EF4-FFF2-40B4-BE49-F238E27FC236}">
                <a16:creationId xmlns:a16="http://schemas.microsoft.com/office/drawing/2014/main" id="{3418CB0D-3FFB-45E1-B0CB-DE9F4A16208F}"/>
              </a:ext>
            </a:extLst>
          </p:cNvPr>
          <p:cNvSpPr txBox="1"/>
          <p:nvPr/>
        </p:nvSpPr>
        <p:spPr>
          <a:xfrm>
            <a:off x="7140116" y="1857870"/>
            <a:ext cx="4176464" cy="2677656"/>
          </a:xfrm>
          <a:prstGeom prst="rect">
            <a:avLst/>
          </a:prstGeom>
          <a:noFill/>
        </p:spPr>
        <p:txBody>
          <a:bodyPr wrap="square" rtlCol="0">
            <a:spAutoFit/>
          </a:bodyPr>
          <a:lstStyle/>
          <a:p>
            <a:r>
              <a:rPr lang="en-US" sz="2400" dirty="0"/>
              <a:t>The Cd’s obtained from test tests are higher than those for full scale parachutes.  The data also shows that the Cd varies with descent velocity (more suspended weight = higher fall velocity)</a:t>
            </a:r>
          </a:p>
        </p:txBody>
      </p:sp>
      <p:pic>
        <p:nvPicPr>
          <p:cNvPr id="3" name="Picture 2">
            <a:extLst>
              <a:ext uri="{FF2B5EF4-FFF2-40B4-BE49-F238E27FC236}">
                <a16:creationId xmlns:a16="http://schemas.microsoft.com/office/drawing/2014/main" id="{FC759355-9B82-472D-8F42-ABF1F723BA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4392" y="1574993"/>
            <a:ext cx="5652627" cy="3708014"/>
          </a:xfrm>
          <a:prstGeom prst="rect">
            <a:avLst/>
          </a:prstGeom>
        </p:spPr>
      </p:pic>
    </p:spTree>
    <p:extLst>
      <p:ext uri="{BB962C8B-B14F-4D97-AF65-F5344CB8AC3E}">
        <p14:creationId xmlns:p14="http://schemas.microsoft.com/office/powerpoint/2010/main" val="91607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085408-D563-46F5-AF3E-0DE3F8C485D3}" type="slidenum">
              <a:rPr lang="en-US" smtClean="0"/>
              <a:t>36</a:t>
            </a:fld>
            <a:endParaRPr lang="en-US"/>
          </a:p>
        </p:txBody>
      </p:sp>
      <p:sp>
        <p:nvSpPr>
          <p:cNvPr id="2" name="Title 1"/>
          <p:cNvSpPr>
            <a:spLocks noGrp="1"/>
          </p:cNvSpPr>
          <p:nvPr>
            <p:ph type="title" idx="4294967295"/>
          </p:nvPr>
        </p:nvSpPr>
        <p:spPr>
          <a:xfrm>
            <a:off x="1415480" y="211957"/>
            <a:ext cx="9325036" cy="624755"/>
          </a:xfrm>
        </p:spPr>
        <p:txBody>
          <a:bodyPr>
            <a:noAutofit/>
          </a:bodyPr>
          <a:lstStyle/>
          <a:p>
            <a:r>
              <a:rPr lang="en-US" sz="3200" dirty="0">
                <a:solidFill>
                  <a:srgbClr val="FF0000"/>
                </a:solidFill>
              </a:rPr>
              <a:t>Measured Drag Coefficients for </a:t>
            </a:r>
            <a:r>
              <a:rPr lang="en-US" sz="3200" u="sng" dirty="0">
                <a:solidFill>
                  <a:srgbClr val="FF0000"/>
                </a:solidFill>
              </a:rPr>
              <a:t>Small</a:t>
            </a:r>
            <a:r>
              <a:rPr lang="en-US" sz="3200" dirty="0">
                <a:solidFill>
                  <a:srgbClr val="FF0000"/>
                </a:solidFill>
              </a:rPr>
              <a:t> Test Parachutes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79026594"/>
              </p:ext>
            </p:extLst>
          </p:nvPr>
        </p:nvGraphicFramePr>
        <p:xfrm>
          <a:off x="3359696" y="1592796"/>
          <a:ext cx="5472608" cy="1483360"/>
        </p:xfrm>
        <a:graphic>
          <a:graphicData uri="http://schemas.openxmlformats.org/drawingml/2006/table">
            <a:tbl>
              <a:tblPr firstRow="1" bandRow="1">
                <a:tableStyleId>{5C22544A-7EE6-4342-B048-85BDC9FD1C3A}</a:tableStyleId>
              </a:tblPr>
              <a:tblGrid>
                <a:gridCol w="2978762">
                  <a:extLst>
                    <a:ext uri="{9D8B030D-6E8A-4147-A177-3AD203B41FA5}">
                      <a16:colId xmlns:a16="http://schemas.microsoft.com/office/drawing/2014/main" val="20000"/>
                    </a:ext>
                  </a:extLst>
                </a:gridCol>
                <a:gridCol w="2493846">
                  <a:extLst>
                    <a:ext uri="{9D8B030D-6E8A-4147-A177-3AD203B41FA5}">
                      <a16:colId xmlns:a16="http://schemas.microsoft.com/office/drawing/2014/main" val="20001"/>
                    </a:ext>
                  </a:extLst>
                </a:gridCol>
              </a:tblGrid>
              <a:tr h="370840">
                <a:tc>
                  <a:txBody>
                    <a:bodyPr/>
                    <a:lstStyle/>
                    <a:p>
                      <a:pPr algn="ctr"/>
                      <a:r>
                        <a:rPr lang="en-US" dirty="0"/>
                        <a:t>Chute Type</a:t>
                      </a:r>
                    </a:p>
                  </a:txBody>
                  <a:tcPr/>
                </a:tc>
                <a:tc>
                  <a:txBody>
                    <a:bodyPr/>
                    <a:lstStyle/>
                    <a:p>
                      <a:pPr algn="ctr"/>
                      <a:r>
                        <a:rPr lang="en-US" dirty="0"/>
                        <a:t>Drag Coefficient (</a:t>
                      </a:r>
                      <a:r>
                        <a:rPr lang="en-US" dirty="0" err="1"/>
                        <a:t>ave</a:t>
                      </a:r>
                      <a:r>
                        <a:rPr lang="en-US" dirty="0"/>
                        <a:t>)</a:t>
                      </a:r>
                    </a:p>
                  </a:txBody>
                  <a:tcPr/>
                </a:tc>
                <a:extLst>
                  <a:ext uri="{0D108BD9-81ED-4DB2-BD59-A6C34878D82A}">
                    <a16:rowId xmlns:a16="http://schemas.microsoft.com/office/drawing/2014/main" val="10000"/>
                  </a:ext>
                </a:extLst>
              </a:tr>
              <a:tr h="370840">
                <a:tc>
                  <a:txBody>
                    <a:bodyPr/>
                    <a:lstStyle/>
                    <a:p>
                      <a:pPr algn="ctr"/>
                      <a:r>
                        <a:rPr lang="en-US" dirty="0"/>
                        <a:t>Flat Circular</a:t>
                      </a:r>
                    </a:p>
                  </a:txBody>
                  <a:tcPr/>
                </a:tc>
                <a:tc>
                  <a:txBody>
                    <a:bodyPr/>
                    <a:lstStyle/>
                    <a:p>
                      <a:pPr algn="ctr"/>
                      <a:r>
                        <a:rPr lang="en-US" dirty="0"/>
                        <a:t>1.3</a:t>
                      </a:r>
                    </a:p>
                  </a:txBody>
                  <a:tcPr/>
                </a:tc>
                <a:extLst>
                  <a:ext uri="{0D108BD9-81ED-4DB2-BD59-A6C34878D82A}">
                    <a16:rowId xmlns:a16="http://schemas.microsoft.com/office/drawing/2014/main" val="10001"/>
                  </a:ext>
                </a:extLst>
              </a:tr>
              <a:tr h="370840">
                <a:tc>
                  <a:txBody>
                    <a:bodyPr/>
                    <a:lstStyle/>
                    <a:p>
                      <a:pPr algn="ctr"/>
                      <a:r>
                        <a:rPr lang="en-US" dirty="0"/>
                        <a:t>Square</a:t>
                      </a:r>
                    </a:p>
                  </a:txBody>
                  <a:tcPr/>
                </a:tc>
                <a:tc>
                  <a:txBody>
                    <a:bodyPr/>
                    <a:lstStyle/>
                    <a:p>
                      <a:pPr algn="ctr"/>
                      <a:r>
                        <a:rPr lang="en-US" dirty="0"/>
                        <a:t>1.3</a:t>
                      </a:r>
                    </a:p>
                  </a:txBody>
                  <a:tcPr/>
                </a:tc>
                <a:extLst>
                  <a:ext uri="{0D108BD9-81ED-4DB2-BD59-A6C34878D82A}">
                    <a16:rowId xmlns:a16="http://schemas.microsoft.com/office/drawing/2014/main" val="10002"/>
                  </a:ext>
                </a:extLst>
              </a:tr>
              <a:tr h="370840">
                <a:tc>
                  <a:txBody>
                    <a:bodyPr/>
                    <a:lstStyle/>
                    <a:p>
                      <a:pPr algn="ctr"/>
                      <a:r>
                        <a:rPr lang="en-US" dirty="0"/>
                        <a:t>Cross</a:t>
                      </a:r>
                    </a:p>
                  </a:txBody>
                  <a:tcPr/>
                </a:tc>
                <a:tc>
                  <a:txBody>
                    <a:bodyPr/>
                    <a:lstStyle/>
                    <a:p>
                      <a:pPr algn="ctr"/>
                      <a:r>
                        <a:rPr lang="en-US" dirty="0"/>
                        <a:t>1.1</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2099556" y="4116907"/>
            <a:ext cx="8496944" cy="461665"/>
          </a:xfrm>
          <a:prstGeom prst="rect">
            <a:avLst/>
          </a:prstGeom>
          <a:noFill/>
        </p:spPr>
        <p:txBody>
          <a:bodyPr wrap="square" rtlCol="0">
            <a:spAutoFit/>
          </a:bodyPr>
          <a:lstStyle/>
          <a:p>
            <a:r>
              <a:rPr lang="en-US" sz="2400" dirty="0"/>
              <a:t>These values are about double those for full-scale parachutes.  </a:t>
            </a:r>
          </a:p>
        </p:txBody>
      </p:sp>
    </p:spTree>
    <p:extLst>
      <p:ext uri="{BB962C8B-B14F-4D97-AF65-F5344CB8AC3E}">
        <p14:creationId xmlns:p14="http://schemas.microsoft.com/office/powerpoint/2010/main" val="6429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CAEEB-14FE-4723-BF98-43F182F2AD2B}"/>
              </a:ext>
            </a:extLst>
          </p:cNvPr>
          <p:cNvSpPr>
            <a:spLocks noGrp="1"/>
          </p:cNvSpPr>
          <p:nvPr>
            <p:ph type="sldNum" sz="quarter" idx="12"/>
          </p:nvPr>
        </p:nvSpPr>
        <p:spPr/>
        <p:txBody>
          <a:bodyPr/>
          <a:lstStyle/>
          <a:p>
            <a:fld id="{37085408-D563-46F5-AF3E-0DE3F8C485D3}" type="slidenum">
              <a:rPr lang="en-US" smtClean="0"/>
              <a:t>37</a:t>
            </a:fld>
            <a:endParaRPr lang="en-US"/>
          </a:p>
        </p:txBody>
      </p:sp>
      <p:sp>
        <p:nvSpPr>
          <p:cNvPr id="3" name="Title 1">
            <a:extLst>
              <a:ext uri="{FF2B5EF4-FFF2-40B4-BE49-F238E27FC236}">
                <a16:creationId xmlns:a16="http://schemas.microsoft.com/office/drawing/2014/main" id="{765C47A4-58DF-4D51-AE6C-B65481114A84}"/>
              </a:ext>
            </a:extLst>
          </p:cNvPr>
          <p:cNvSpPr txBox="1">
            <a:spLocks/>
          </p:cNvSpPr>
          <p:nvPr/>
        </p:nvSpPr>
        <p:spPr>
          <a:xfrm>
            <a:off x="1046435" y="146439"/>
            <a:ext cx="9964109" cy="6426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Why Does the Cd seem to vary with the Terminal Velocity?</a:t>
            </a:r>
          </a:p>
        </p:txBody>
      </p:sp>
      <p:sp>
        <p:nvSpPr>
          <p:cNvPr id="4" name="TextBox 3">
            <a:extLst>
              <a:ext uri="{FF2B5EF4-FFF2-40B4-BE49-F238E27FC236}">
                <a16:creationId xmlns:a16="http://schemas.microsoft.com/office/drawing/2014/main" id="{4CCD3131-A354-4732-8420-45B9B01691DC}"/>
              </a:ext>
            </a:extLst>
          </p:cNvPr>
          <p:cNvSpPr txBox="1"/>
          <p:nvPr/>
        </p:nvSpPr>
        <p:spPr>
          <a:xfrm>
            <a:off x="884417" y="944724"/>
            <a:ext cx="10288143" cy="1723549"/>
          </a:xfrm>
          <a:prstGeom prst="rect">
            <a:avLst/>
          </a:prstGeom>
          <a:noFill/>
        </p:spPr>
        <p:txBody>
          <a:bodyPr wrap="square" rtlCol="0">
            <a:spAutoFit/>
          </a:bodyPr>
          <a:lstStyle/>
          <a:p>
            <a:r>
              <a:rPr lang="en-US" sz="2400" dirty="0"/>
              <a:t>The Cd table shows variations in the Cd as a function of the Terminal Velocity.  In the tests, the Terminal Velocity was driven by the suspended weight.  The data shows 10% - 20% variation, but the effect is not consistent – sometimes its higher and sometimes it lower for the higher velocities.</a:t>
            </a:r>
          </a:p>
          <a:p>
            <a:endParaRPr lang="en-US" sz="1000" dirty="0"/>
          </a:p>
        </p:txBody>
      </p:sp>
      <p:sp>
        <p:nvSpPr>
          <p:cNvPr id="5" name="TextBox 4">
            <a:extLst>
              <a:ext uri="{FF2B5EF4-FFF2-40B4-BE49-F238E27FC236}">
                <a16:creationId xmlns:a16="http://schemas.microsoft.com/office/drawing/2014/main" id="{570C1F71-A976-4306-85DB-D64194CCD399}"/>
              </a:ext>
            </a:extLst>
          </p:cNvPr>
          <p:cNvSpPr txBox="1"/>
          <p:nvPr/>
        </p:nvSpPr>
        <p:spPr>
          <a:xfrm>
            <a:off x="870480" y="2622971"/>
            <a:ext cx="10288143" cy="2462213"/>
          </a:xfrm>
          <a:prstGeom prst="rect">
            <a:avLst/>
          </a:prstGeom>
          <a:noFill/>
        </p:spPr>
        <p:txBody>
          <a:bodyPr wrap="square" rtlCol="0">
            <a:spAutoFit/>
          </a:bodyPr>
          <a:lstStyle/>
          <a:p>
            <a:r>
              <a:rPr lang="en-US" sz="2400" dirty="0"/>
              <a:t>In an effort to be thorough, the canopy shapes were examined at different suspended loads.  It is possible that the heavier weights changed the physical shape of the canopy, and thus affected the drag characteristics.  The following slide shows frame capture images of the square canopy during the lightly loaded and heavily loaded tests.  There seems to be very little difference in the canopy shapes…  </a:t>
            </a:r>
          </a:p>
          <a:p>
            <a:endParaRPr lang="en-US" sz="1000" dirty="0"/>
          </a:p>
        </p:txBody>
      </p:sp>
      <p:sp>
        <p:nvSpPr>
          <p:cNvPr id="6" name="TextBox 5">
            <a:extLst>
              <a:ext uri="{FF2B5EF4-FFF2-40B4-BE49-F238E27FC236}">
                <a16:creationId xmlns:a16="http://schemas.microsoft.com/office/drawing/2014/main" id="{121FC48B-A3EC-4DFD-A8F8-3487F007BF86}"/>
              </a:ext>
            </a:extLst>
          </p:cNvPr>
          <p:cNvSpPr txBox="1"/>
          <p:nvPr/>
        </p:nvSpPr>
        <p:spPr>
          <a:xfrm>
            <a:off x="856543" y="5067334"/>
            <a:ext cx="10288143" cy="1200329"/>
          </a:xfrm>
          <a:prstGeom prst="rect">
            <a:avLst/>
          </a:prstGeom>
          <a:noFill/>
        </p:spPr>
        <p:txBody>
          <a:bodyPr wrap="square" rtlCol="0">
            <a:spAutoFit/>
          </a:bodyPr>
          <a:lstStyle/>
          <a:p>
            <a:r>
              <a:rPr lang="en-US" sz="2400" b="1" dirty="0"/>
              <a:t>Conclusion:</a:t>
            </a:r>
            <a:r>
              <a:rPr lang="en-US" sz="2400" dirty="0"/>
              <a:t>  The variations in Cd are probably due to uncontrolled variables during the tests.  Factors could include air circulation in the lab, friction as the parachute moved down the guide line, sensor noise, etc.</a:t>
            </a:r>
          </a:p>
        </p:txBody>
      </p:sp>
    </p:spTree>
    <p:extLst>
      <p:ext uri="{BB962C8B-B14F-4D97-AF65-F5344CB8AC3E}">
        <p14:creationId xmlns:p14="http://schemas.microsoft.com/office/powerpoint/2010/main" val="22426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CC0B22-42B1-49EB-85E1-473301B6C2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786" y="607979"/>
            <a:ext cx="3686321" cy="5642041"/>
          </a:xfrm>
          <a:prstGeom prst="rect">
            <a:avLst/>
          </a:prstGeom>
        </p:spPr>
      </p:pic>
      <p:pic>
        <p:nvPicPr>
          <p:cNvPr id="7" name="Picture 6">
            <a:extLst>
              <a:ext uri="{FF2B5EF4-FFF2-40B4-BE49-F238E27FC236}">
                <a16:creationId xmlns:a16="http://schemas.microsoft.com/office/drawing/2014/main" id="{C0D6EDF2-CDC7-428A-96DC-81B700937C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4725" y="607978"/>
            <a:ext cx="3207578" cy="5642041"/>
          </a:xfrm>
          <a:prstGeom prst="rect">
            <a:avLst/>
          </a:prstGeom>
        </p:spPr>
      </p:pic>
      <p:sp>
        <p:nvSpPr>
          <p:cNvPr id="8" name="Chord 7">
            <a:extLst>
              <a:ext uri="{FF2B5EF4-FFF2-40B4-BE49-F238E27FC236}">
                <a16:creationId xmlns:a16="http://schemas.microsoft.com/office/drawing/2014/main" id="{8F864F6F-0A0C-4BDB-9EA8-0BA5D75C6FAD}"/>
              </a:ext>
            </a:extLst>
          </p:cNvPr>
          <p:cNvSpPr/>
          <p:nvPr/>
        </p:nvSpPr>
        <p:spPr>
          <a:xfrm rot="5400000">
            <a:off x="1612585" y="317696"/>
            <a:ext cx="1821769" cy="2832295"/>
          </a:xfrm>
          <a:prstGeom prst="chord">
            <a:avLst>
              <a:gd name="adj1" fmla="val 4201461"/>
              <a:gd name="adj2" fmla="val 17354154"/>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a:extLst>
              <a:ext uri="{FF2B5EF4-FFF2-40B4-BE49-F238E27FC236}">
                <a16:creationId xmlns:a16="http://schemas.microsoft.com/office/drawing/2014/main" id="{8B7C0A5B-D0B1-484C-B829-7CF7B8AB248D}"/>
              </a:ext>
            </a:extLst>
          </p:cNvPr>
          <p:cNvSpPr/>
          <p:nvPr/>
        </p:nvSpPr>
        <p:spPr>
          <a:xfrm rot="5400000">
            <a:off x="5246745" y="317695"/>
            <a:ext cx="1821769" cy="2832295"/>
          </a:xfrm>
          <a:prstGeom prst="chord">
            <a:avLst>
              <a:gd name="adj1" fmla="val 4201461"/>
              <a:gd name="adj2" fmla="val 17354154"/>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7830AD0-79DB-46EC-9BDA-C7531F7D1D6D}"/>
              </a:ext>
            </a:extLst>
          </p:cNvPr>
          <p:cNvCxnSpPr>
            <a:cxnSpLocks/>
          </p:cNvCxnSpPr>
          <p:nvPr/>
        </p:nvCxnSpPr>
        <p:spPr>
          <a:xfrm flipH="1">
            <a:off x="2453129" y="2175092"/>
            <a:ext cx="5938" cy="3592662"/>
          </a:xfrm>
          <a:prstGeom prst="straightConnector1">
            <a:avLst/>
          </a:prstGeom>
          <a:ln w="38100">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4F1092-987A-48B1-B1DC-932EC9F3DD04}"/>
              </a:ext>
            </a:extLst>
          </p:cNvPr>
          <p:cNvCxnSpPr>
            <a:cxnSpLocks/>
          </p:cNvCxnSpPr>
          <p:nvPr/>
        </p:nvCxnSpPr>
        <p:spPr>
          <a:xfrm flipH="1">
            <a:off x="6288542" y="2182352"/>
            <a:ext cx="23482" cy="3852690"/>
          </a:xfrm>
          <a:prstGeom prst="straightConnector1">
            <a:avLst/>
          </a:prstGeom>
          <a:ln w="38100">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A197048-9D77-456B-9FC8-E2C5771F9C53}"/>
              </a:ext>
            </a:extLst>
          </p:cNvPr>
          <p:cNvSpPr/>
          <p:nvPr/>
        </p:nvSpPr>
        <p:spPr>
          <a:xfrm>
            <a:off x="2273156" y="5617029"/>
            <a:ext cx="290286"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8A90ED-9FC3-41DF-926F-0524E156ACD2}"/>
              </a:ext>
            </a:extLst>
          </p:cNvPr>
          <p:cNvSpPr/>
          <p:nvPr/>
        </p:nvSpPr>
        <p:spPr>
          <a:xfrm>
            <a:off x="6170240" y="5827485"/>
            <a:ext cx="290286"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3BEAAD2-8C02-4907-9530-DF12C3B6491C}"/>
              </a:ext>
            </a:extLst>
          </p:cNvPr>
          <p:cNvCxnSpPr>
            <a:cxnSpLocks/>
          </p:cNvCxnSpPr>
          <p:nvPr/>
        </p:nvCxnSpPr>
        <p:spPr>
          <a:xfrm flipV="1">
            <a:off x="1257156" y="5767754"/>
            <a:ext cx="5979886" cy="7260"/>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B9C811-B339-4CF7-95D9-CF5500CA8CFD}"/>
              </a:ext>
            </a:extLst>
          </p:cNvPr>
          <p:cNvSpPr txBox="1"/>
          <p:nvPr/>
        </p:nvSpPr>
        <p:spPr>
          <a:xfrm>
            <a:off x="4712034" y="4285431"/>
            <a:ext cx="1350498" cy="1200329"/>
          </a:xfrm>
          <a:prstGeom prst="rect">
            <a:avLst/>
          </a:prstGeom>
          <a:noFill/>
        </p:spPr>
        <p:txBody>
          <a:bodyPr wrap="square" rtlCol="0">
            <a:spAutoFit/>
          </a:bodyPr>
          <a:lstStyle/>
          <a:p>
            <a:r>
              <a:rPr lang="en-US" dirty="0"/>
              <a:t>Heavily Loaded Chute</a:t>
            </a:r>
          </a:p>
          <a:p>
            <a:r>
              <a:rPr lang="en-US" dirty="0"/>
              <a:t>(0.16 N)</a:t>
            </a:r>
          </a:p>
        </p:txBody>
      </p:sp>
      <p:sp>
        <p:nvSpPr>
          <p:cNvPr id="22" name="TextBox 21">
            <a:extLst>
              <a:ext uri="{FF2B5EF4-FFF2-40B4-BE49-F238E27FC236}">
                <a16:creationId xmlns:a16="http://schemas.microsoft.com/office/drawing/2014/main" id="{E17D6C8D-049D-47FA-80B6-1B366CAA56F5}"/>
              </a:ext>
            </a:extLst>
          </p:cNvPr>
          <p:cNvSpPr txBox="1"/>
          <p:nvPr/>
        </p:nvSpPr>
        <p:spPr>
          <a:xfrm>
            <a:off x="912283" y="4285431"/>
            <a:ext cx="1350498" cy="1200329"/>
          </a:xfrm>
          <a:prstGeom prst="rect">
            <a:avLst/>
          </a:prstGeom>
          <a:noFill/>
        </p:spPr>
        <p:txBody>
          <a:bodyPr wrap="square" rtlCol="0">
            <a:spAutoFit/>
          </a:bodyPr>
          <a:lstStyle/>
          <a:p>
            <a:r>
              <a:rPr lang="en-US" dirty="0"/>
              <a:t>Lightly Loaded Chute</a:t>
            </a:r>
          </a:p>
          <a:p>
            <a:r>
              <a:rPr lang="en-US" dirty="0"/>
              <a:t>(0.04 N)</a:t>
            </a:r>
          </a:p>
        </p:txBody>
      </p:sp>
      <p:sp>
        <p:nvSpPr>
          <p:cNvPr id="23" name="TextBox 22">
            <a:extLst>
              <a:ext uri="{FF2B5EF4-FFF2-40B4-BE49-F238E27FC236}">
                <a16:creationId xmlns:a16="http://schemas.microsoft.com/office/drawing/2014/main" id="{1CF60129-5F4C-4886-B209-6053597C5223}"/>
              </a:ext>
            </a:extLst>
          </p:cNvPr>
          <p:cNvSpPr txBox="1"/>
          <p:nvPr/>
        </p:nvSpPr>
        <p:spPr>
          <a:xfrm>
            <a:off x="8301172" y="1058773"/>
            <a:ext cx="3235343" cy="4708981"/>
          </a:xfrm>
          <a:prstGeom prst="rect">
            <a:avLst/>
          </a:prstGeom>
          <a:noFill/>
        </p:spPr>
        <p:txBody>
          <a:bodyPr wrap="square" rtlCol="0">
            <a:spAutoFit/>
          </a:bodyPr>
          <a:lstStyle/>
          <a:p>
            <a:r>
              <a:rPr lang="en-US" sz="2000" dirty="0"/>
              <a:t>Images of square canopy during drop tests.</a:t>
            </a:r>
          </a:p>
          <a:p>
            <a:endParaRPr lang="en-US" sz="2000" dirty="0"/>
          </a:p>
          <a:p>
            <a:r>
              <a:rPr lang="en-US" sz="2000" dirty="0"/>
              <a:t>The red dashed canopy bubbles are identical in size.</a:t>
            </a:r>
          </a:p>
          <a:p>
            <a:endParaRPr lang="en-US" sz="2000" dirty="0"/>
          </a:p>
          <a:p>
            <a:r>
              <a:rPr lang="en-US" sz="2000" dirty="0"/>
              <a:t>Observations:</a:t>
            </a:r>
          </a:p>
          <a:p>
            <a:pPr marL="457200" indent="-457200">
              <a:buAutoNum type="arabicPeriod"/>
            </a:pPr>
            <a:r>
              <a:rPr lang="en-US" sz="2000" dirty="0"/>
              <a:t>The canopy geometry is drastically different</a:t>
            </a:r>
          </a:p>
          <a:p>
            <a:pPr marL="457200" indent="-457200">
              <a:buAutoNum type="arabicPeriod"/>
            </a:pPr>
            <a:r>
              <a:rPr lang="en-US" sz="2000" dirty="0"/>
              <a:t>Suspended load (red circle) is lower for the heavily loaded chute which indicates the canopy is closed more…</a:t>
            </a:r>
          </a:p>
          <a:p>
            <a:endParaRPr lang="en-US" sz="2000" dirty="0"/>
          </a:p>
        </p:txBody>
      </p:sp>
      <p:sp>
        <p:nvSpPr>
          <p:cNvPr id="2" name="Slide Number Placeholder 1">
            <a:extLst>
              <a:ext uri="{FF2B5EF4-FFF2-40B4-BE49-F238E27FC236}">
                <a16:creationId xmlns:a16="http://schemas.microsoft.com/office/drawing/2014/main" id="{BD188D5D-DA28-4C69-A798-84390A4C67A1}"/>
              </a:ext>
            </a:extLst>
          </p:cNvPr>
          <p:cNvSpPr>
            <a:spLocks noGrp="1"/>
          </p:cNvSpPr>
          <p:nvPr>
            <p:ph type="sldNum" sz="quarter" idx="12"/>
          </p:nvPr>
        </p:nvSpPr>
        <p:spPr/>
        <p:txBody>
          <a:bodyPr/>
          <a:lstStyle/>
          <a:p>
            <a:fld id="{37085408-D563-46F5-AF3E-0DE3F8C485D3}" type="slidenum">
              <a:rPr lang="en-US" smtClean="0"/>
              <a:t>38</a:t>
            </a:fld>
            <a:endParaRPr lang="en-US"/>
          </a:p>
        </p:txBody>
      </p:sp>
    </p:spTree>
    <p:extLst>
      <p:ext uri="{BB962C8B-B14F-4D97-AF65-F5344CB8AC3E}">
        <p14:creationId xmlns:p14="http://schemas.microsoft.com/office/powerpoint/2010/main" val="35827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CAEEB-14FE-4723-BF98-43F182F2AD2B}"/>
              </a:ext>
            </a:extLst>
          </p:cNvPr>
          <p:cNvSpPr>
            <a:spLocks noGrp="1"/>
          </p:cNvSpPr>
          <p:nvPr>
            <p:ph type="sldNum" sz="quarter" idx="12"/>
          </p:nvPr>
        </p:nvSpPr>
        <p:spPr/>
        <p:txBody>
          <a:bodyPr/>
          <a:lstStyle/>
          <a:p>
            <a:fld id="{37085408-D563-46F5-AF3E-0DE3F8C485D3}" type="slidenum">
              <a:rPr lang="en-US" smtClean="0"/>
              <a:t>39</a:t>
            </a:fld>
            <a:endParaRPr lang="en-US"/>
          </a:p>
        </p:txBody>
      </p:sp>
      <p:sp>
        <p:nvSpPr>
          <p:cNvPr id="3" name="Title 1">
            <a:extLst>
              <a:ext uri="{FF2B5EF4-FFF2-40B4-BE49-F238E27FC236}">
                <a16:creationId xmlns:a16="http://schemas.microsoft.com/office/drawing/2014/main" id="{765C47A4-58DF-4D51-AE6C-B65481114A84}"/>
              </a:ext>
            </a:extLst>
          </p:cNvPr>
          <p:cNvSpPr txBox="1">
            <a:spLocks/>
          </p:cNvSpPr>
          <p:nvPr/>
        </p:nvSpPr>
        <p:spPr>
          <a:xfrm>
            <a:off x="1771018" y="194091"/>
            <a:ext cx="8514946" cy="64262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Why is the Flat Circular Cd larger that the Cross Cd ?</a:t>
            </a:r>
          </a:p>
        </p:txBody>
      </p:sp>
      <p:sp>
        <p:nvSpPr>
          <p:cNvPr id="4" name="TextBox 3">
            <a:extLst>
              <a:ext uri="{FF2B5EF4-FFF2-40B4-BE49-F238E27FC236}">
                <a16:creationId xmlns:a16="http://schemas.microsoft.com/office/drawing/2014/main" id="{4CCD3131-A354-4732-8420-45B9B01691DC}"/>
              </a:ext>
            </a:extLst>
          </p:cNvPr>
          <p:cNvSpPr txBox="1"/>
          <p:nvPr/>
        </p:nvSpPr>
        <p:spPr>
          <a:xfrm>
            <a:off x="884420" y="944724"/>
            <a:ext cx="10288143" cy="830997"/>
          </a:xfrm>
          <a:prstGeom prst="rect">
            <a:avLst/>
          </a:prstGeom>
          <a:noFill/>
        </p:spPr>
        <p:txBody>
          <a:bodyPr wrap="square" rtlCol="0">
            <a:spAutoFit/>
          </a:bodyPr>
          <a:lstStyle/>
          <a:p>
            <a:r>
              <a:rPr lang="en-US" sz="2400" dirty="0"/>
              <a:t>The drag, and thus Drag Coefficient, is dependent on how much frontal area is presented to the airflow.  The larger the frontal area, the larger the drag.</a:t>
            </a:r>
          </a:p>
        </p:txBody>
      </p:sp>
      <p:sp>
        <p:nvSpPr>
          <p:cNvPr id="5" name="TextBox 4">
            <a:extLst>
              <a:ext uri="{FF2B5EF4-FFF2-40B4-BE49-F238E27FC236}">
                <a16:creationId xmlns:a16="http://schemas.microsoft.com/office/drawing/2014/main" id="{8866D3A6-E7F8-442D-91A8-CB359E1913A5}"/>
              </a:ext>
            </a:extLst>
          </p:cNvPr>
          <p:cNvSpPr txBox="1"/>
          <p:nvPr/>
        </p:nvSpPr>
        <p:spPr>
          <a:xfrm>
            <a:off x="884420" y="1902106"/>
            <a:ext cx="9892100" cy="2308324"/>
          </a:xfrm>
          <a:prstGeom prst="rect">
            <a:avLst/>
          </a:prstGeom>
          <a:noFill/>
        </p:spPr>
        <p:txBody>
          <a:bodyPr wrap="square" rtlCol="0">
            <a:spAutoFit/>
          </a:bodyPr>
          <a:lstStyle/>
          <a:p>
            <a:r>
              <a:rPr lang="en-US" sz="2400" dirty="0"/>
              <a:t>In the following slide you can see a comparison of the Flat Circular and Cross Parachutes under identical loading conditions.  The images show that the Flat Circular chute presents more frontal area to the airflow and thus generates a larger drag.  The larger drag results in a larger calculated Cd.  Recall that the Drag Equation is based on the area of the canopy when it is laid out flat – not an area that is “presented” to the airflow...  </a:t>
            </a:r>
          </a:p>
        </p:txBody>
      </p:sp>
      <p:sp>
        <p:nvSpPr>
          <p:cNvPr id="6" name="TextBox 5">
            <a:extLst>
              <a:ext uri="{FF2B5EF4-FFF2-40B4-BE49-F238E27FC236}">
                <a16:creationId xmlns:a16="http://schemas.microsoft.com/office/drawing/2014/main" id="{466465D5-1C2C-4383-B19F-8BD197B00F72}"/>
              </a:ext>
            </a:extLst>
          </p:cNvPr>
          <p:cNvSpPr txBox="1"/>
          <p:nvPr/>
        </p:nvSpPr>
        <p:spPr>
          <a:xfrm>
            <a:off x="870730" y="4309347"/>
            <a:ext cx="9892100" cy="1938992"/>
          </a:xfrm>
          <a:prstGeom prst="rect">
            <a:avLst/>
          </a:prstGeom>
          <a:noFill/>
        </p:spPr>
        <p:txBody>
          <a:bodyPr wrap="square" rtlCol="0">
            <a:spAutoFit/>
          </a:bodyPr>
          <a:lstStyle/>
          <a:p>
            <a:r>
              <a:rPr lang="en-US" sz="2400" dirty="0"/>
              <a:t>In the image, it is evident that much of the cross canopy hangs straight down.  This effectively reduces the frontal area that is presented to the airflow, thus effectively reducing the “S” in the Drag Equation.  The benefit of using a cross canopy is its inherent stability (lack of swing during descent).  The vertical material damps out the oscillations. </a:t>
            </a:r>
          </a:p>
        </p:txBody>
      </p:sp>
    </p:spTree>
    <p:extLst>
      <p:ext uri="{BB962C8B-B14F-4D97-AF65-F5344CB8AC3E}">
        <p14:creationId xmlns:p14="http://schemas.microsoft.com/office/powerpoint/2010/main" val="410760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extLst>
              <a:ext uri="{FF2B5EF4-FFF2-40B4-BE49-F238E27FC236}">
                <a16:creationId xmlns:a16="http://schemas.microsoft.com/office/drawing/2014/main" id="{6B4B510E-B0D1-452B-ABD6-8A393F49E4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71964" y="3176972"/>
            <a:ext cx="616159" cy="833083"/>
          </a:xfrm>
          <a:prstGeom prst="rect">
            <a:avLst/>
          </a:prstGeom>
          <a:noFill/>
          <a:ln>
            <a:noFill/>
          </a:ln>
          <a:effectLst>
            <a:softEdge rad="0"/>
          </a:effectLst>
          <a:extLst/>
        </p:spPr>
      </p:pic>
      <p:grpSp>
        <p:nvGrpSpPr>
          <p:cNvPr id="8" name="Group 7"/>
          <p:cNvGrpSpPr/>
          <p:nvPr/>
        </p:nvGrpSpPr>
        <p:grpSpPr>
          <a:xfrm>
            <a:off x="2711624" y="420170"/>
            <a:ext cx="9010922" cy="6192688"/>
            <a:chOff x="1187624" y="420170"/>
            <a:chExt cx="9010922" cy="6192688"/>
          </a:xfrm>
        </p:grpSpPr>
        <p:sp>
          <p:nvSpPr>
            <p:cNvPr id="6" name="Oval 5"/>
            <p:cNvSpPr/>
            <p:nvPr/>
          </p:nvSpPr>
          <p:spPr>
            <a:xfrm>
              <a:off x="1187624" y="420170"/>
              <a:ext cx="6624736" cy="6192688"/>
            </a:xfrm>
            <a:prstGeom prst="ellipse">
              <a:avLst/>
            </a:prstGeom>
            <a:solidFill>
              <a:srgbClr val="4F81BD">
                <a:alpha val="65882"/>
              </a:srgbClr>
            </a:solidFill>
            <a:ln>
              <a:solidFill>
                <a:srgbClr val="000000">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13600" y="5157192"/>
              <a:ext cx="2984946" cy="830997"/>
            </a:xfrm>
            <a:prstGeom prst="rect">
              <a:avLst/>
            </a:prstGeom>
            <a:noFill/>
            <a:ln>
              <a:noFill/>
            </a:ln>
          </p:spPr>
          <p:txBody>
            <a:bodyPr wrap="square" rtlCol="0">
              <a:spAutoFit/>
            </a:bodyPr>
            <a:lstStyle/>
            <a:p>
              <a:r>
                <a:rPr lang="en-US" sz="2400" dirty="0"/>
                <a:t>Drag Area after the parachute opening</a:t>
              </a:r>
            </a:p>
          </p:txBody>
        </p:sp>
      </p:grpSp>
      <p:sp>
        <p:nvSpPr>
          <p:cNvPr id="3" name="Slide Number Placeholder 2"/>
          <p:cNvSpPr>
            <a:spLocks noGrp="1"/>
          </p:cNvSpPr>
          <p:nvPr>
            <p:ph type="sldNum" sz="quarter" idx="12"/>
          </p:nvPr>
        </p:nvSpPr>
        <p:spPr/>
        <p:txBody>
          <a:bodyPr/>
          <a:lstStyle/>
          <a:p>
            <a:fld id="{37085408-D563-46F5-AF3E-0DE3F8C485D3}" type="slidenum">
              <a:rPr lang="en-US" smtClean="0"/>
              <a:t>4</a:t>
            </a:fld>
            <a:endParaRPr lang="en-US"/>
          </a:p>
        </p:txBody>
      </p:sp>
      <p:sp>
        <p:nvSpPr>
          <p:cNvPr id="5" name="TextBox 4"/>
          <p:cNvSpPr txBox="1"/>
          <p:nvPr/>
        </p:nvSpPr>
        <p:spPr>
          <a:xfrm>
            <a:off x="4655840" y="4062766"/>
            <a:ext cx="2808312" cy="1200329"/>
          </a:xfrm>
          <a:prstGeom prst="rect">
            <a:avLst/>
          </a:prstGeom>
          <a:noFill/>
        </p:spPr>
        <p:txBody>
          <a:bodyPr wrap="square" rtlCol="0">
            <a:spAutoFit/>
          </a:bodyPr>
          <a:lstStyle/>
          <a:p>
            <a:pPr algn="ctr"/>
            <a:r>
              <a:rPr lang="en-US" sz="2400" dirty="0"/>
              <a:t>Skydiver Drag Area prior to parachute opening</a:t>
            </a:r>
          </a:p>
        </p:txBody>
      </p:sp>
      <p:sp>
        <p:nvSpPr>
          <p:cNvPr id="9" name="TextBox 8">
            <a:extLst>
              <a:ext uri="{FF2B5EF4-FFF2-40B4-BE49-F238E27FC236}">
                <a16:creationId xmlns:a16="http://schemas.microsoft.com/office/drawing/2014/main" id="{BA53631B-ADF8-455E-A41E-0D58DAB5C8BC}"/>
              </a:ext>
            </a:extLst>
          </p:cNvPr>
          <p:cNvSpPr txBox="1"/>
          <p:nvPr/>
        </p:nvSpPr>
        <p:spPr>
          <a:xfrm>
            <a:off x="407368" y="368660"/>
            <a:ext cx="2916324" cy="1200329"/>
          </a:xfrm>
          <a:prstGeom prst="rect">
            <a:avLst/>
          </a:prstGeom>
          <a:noFill/>
        </p:spPr>
        <p:txBody>
          <a:bodyPr wrap="square" rtlCol="0">
            <a:spAutoFit/>
          </a:bodyPr>
          <a:lstStyle/>
          <a:p>
            <a:r>
              <a:rPr lang="en-US" sz="2400" dirty="0"/>
              <a:t>The purpose of the parachute is to create a large </a:t>
            </a:r>
            <a:r>
              <a:rPr lang="en-US" sz="2400" b="1" dirty="0"/>
              <a:t>Drag Area.</a:t>
            </a:r>
          </a:p>
        </p:txBody>
      </p:sp>
    </p:spTree>
    <p:extLst>
      <p:ext uri="{BB962C8B-B14F-4D97-AF65-F5344CB8AC3E}">
        <p14:creationId xmlns:p14="http://schemas.microsoft.com/office/powerpoint/2010/main" val="210566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6CA034-5E5E-4664-A013-249A6C1A2BC9}"/>
              </a:ext>
            </a:extLst>
          </p:cNvPr>
          <p:cNvGrpSpPr/>
          <p:nvPr/>
        </p:nvGrpSpPr>
        <p:grpSpPr>
          <a:xfrm>
            <a:off x="637984" y="1384273"/>
            <a:ext cx="6094048" cy="4204967"/>
            <a:chOff x="637984" y="1384273"/>
            <a:chExt cx="6094048" cy="4204967"/>
          </a:xfrm>
        </p:grpSpPr>
        <p:pic>
          <p:nvPicPr>
            <p:cNvPr id="3" name="Picture 2">
              <a:extLst>
                <a:ext uri="{FF2B5EF4-FFF2-40B4-BE49-F238E27FC236}">
                  <a16:creationId xmlns:a16="http://schemas.microsoft.com/office/drawing/2014/main" id="{954A4D94-8663-4853-AE51-F362BAEC07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7984" y="1384273"/>
              <a:ext cx="3229245" cy="4201759"/>
            </a:xfrm>
            <a:prstGeom prst="rect">
              <a:avLst/>
            </a:prstGeom>
          </p:spPr>
        </p:pic>
        <p:pic>
          <p:nvPicPr>
            <p:cNvPr id="4" name="Picture 3">
              <a:extLst>
                <a:ext uri="{FF2B5EF4-FFF2-40B4-BE49-F238E27FC236}">
                  <a16:creationId xmlns:a16="http://schemas.microsoft.com/office/drawing/2014/main" id="{0D159664-AC2C-4C06-A050-9B9300F399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1747" y="1384274"/>
              <a:ext cx="2660285" cy="4204966"/>
            </a:xfrm>
            <a:prstGeom prst="rect">
              <a:avLst/>
            </a:prstGeom>
          </p:spPr>
        </p:pic>
        <p:sp>
          <p:nvSpPr>
            <p:cNvPr id="5" name="Oval 4">
              <a:extLst>
                <a:ext uri="{FF2B5EF4-FFF2-40B4-BE49-F238E27FC236}">
                  <a16:creationId xmlns:a16="http://schemas.microsoft.com/office/drawing/2014/main" id="{D599B776-FE67-4CF2-A3CE-9D5904B87BE8}"/>
                </a:ext>
              </a:extLst>
            </p:cNvPr>
            <p:cNvSpPr/>
            <p:nvPr/>
          </p:nvSpPr>
          <p:spPr>
            <a:xfrm>
              <a:off x="1938528" y="5169840"/>
              <a:ext cx="237744" cy="256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3043401-9367-446A-8581-51C15770A34B}"/>
                </a:ext>
              </a:extLst>
            </p:cNvPr>
            <p:cNvSpPr/>
            <p:nvPr/>
          </p:nvSpPr>
          <p:spPr>
            <a:xfrm>
              <a:off x="5218176" y="5043516"/>
              <a:ext cx="237744" cy="256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F28C8BA-2C8F-475C-8402-4616FA3AA491}"/>
                </a:ext>
              </a:extLst>
            </p:cNvPr>
            <p:cNvSpPr/>
            <p:nvPr/>
          </p:nvSpPr>
          <p:spPr>
            <a:xfrm>
              <a:off x="822960" y="2115744"/>
              <a:ext cx="2633472" cy="256032"/>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827BDB-2E3F-4B9C-B0BA-DF6F921A1072}"/>
                </a:ext>
              </a:extLst>
            </p:cNvPr>
            <p:cNvSpPr/>
            <p:nvPr/>
          </p:nvSpPr>
          <p:spPr>
            <a:xfrm>
              <a:off x="4085153" y="2115744"/>
              <a:ext cx="2633472" cy="256032"/>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B020833-C3EE-4A99-AB2F-53801CB8A32C}"/>
                </a:ext>
              </a:extLst>
            </p:cNvPr>
            <p:cNvSpPr/>
            <p:nvPr/>
          </p:nvSpPr>
          <p:spPr>
            <a:xfrm>
              <a:off x="4374296" y="1739016"/>
              <a:ext cx="1962079" cy="128016"/>
            </a:xfrm>
            <a:prstGeom prst="ellipse">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187B855-A0EE-4377-A786-B00FDCACC4B9}"/>
              </a:ext>
            </a:extLst>
          </p:cNvPr>
          <p:cNvSpPr txBox="1"/>
          <p:nvPr/>
        </p:nvSpPr>
        <p:spPr>
          <a:xfrm>
            <a:off x="7301684" y="1184550"/>
            <a:ext cx="4252332" cy="5016758"/>
          </a:xfrm>
          <a:prstGeom prst="rect">
            <a:avLst/>
          </a:prstGeom>
          <a:noFill/>
        </p:spPr>
        <p:txBody>
          <a:bodyPr wrap="square" rtlCol="0">
            <a:spAutoFit/>
          </a:bodyPr>
          <a:lstStyle/>
          <a:p>
            <a:r>
              <a:rPr lang="en-US" sz="2000" dirty="0"/>
              <a:t>In these video frame captures, it is evident that the Flat Circular canopy presents a larger frontal area to the air flow than the Cross Parachute.  Notice how much of the Cross Canopy is actually vertical.</a:t>
            </a:r>
          </a:p>
          <a:p>
            <a:endParaRPr lang="en-US" sz="2000" dirty="0"/>
          </a:p>
          <a:p>
            <a:r>
              <a:rPr lang="en-US" sz="2000" dirty="0"/>
              <a:t>The </a:t>
            </a:r>
            <a:r>
              <a:rPr lang="en-US" sz="2000" b="1" dirty="0">
                <a:solidFill>
                  <a:srgbClr val="00B050"/>
                </a:solidFill>
              </a:rPr>
              <a:t>Green Area </a:t>
            </a:r>
            <a:r>
              <a:rPr lang="en-US" sz="2000" dirty="0"/>
              <a:t>on the Cross Parachute image approximates the frontal area of the cross canopy.  This area is smaller due to the cutouts between the canopy panels and the fact that a good portion of the cross canopy hangs straight down, parallel to the airflow…</a:t>
            </a:r>
          </a:p>
          <a:p>
            <a:endParaRPr lang="en-US" sz="2000" dirty="0"/>
          </a:p>
        </p:txBody>
      </p:sp>
      <p:sp>
        <p:nvSpPr>
          <p:cNvPr id="11" name="TextBox 10">
            <a:extLst>
              <a:ext uri="{FF2B5EF4-FFF2-40B4-BE49-F238E27FC236}">
                <a16:creationId xmlns:a16="http://schemas.microsoft.com/office/drawing/2014/main" id="{F770121C-D652-461D-92A6-C09AE33D8B0A}"/>
              </a:ext>
            </a:extLst>
          </p:cNvPr>
          <p:cNvSpPr txBox="1"/>
          <p:nvPr/>
        </p:nvSpPr>
        <p:spPr>
          <a:xfrm>
            <a:off x="351692" y="182880"/>
            <a:ext cx="11017347" cy="584775"/>
          </a:xfrm>
          <a:prstGeom prst="rect">
            <a:avLst/>
          </a:prstGeom>
          <a:noFill/>
        </p:spPr>
        <p:txBody>
          <a:bodyPr wrap="square" rtlCol="0">
            <a:spAutoFit/>
          </a:bodyPr>
          <a:lstStyle/>
          <a:p>
            <a:pPr algn="ctr"/>
            <a:r>
              <a:rPr lang="en-US" sz="3200" dirty="0">
                <a:solidFill>
                  <a:srgbClr val="FF0000"/>
                </a:solidFill>
              </a:rPr>
              <a:t>Flat Circular and Cross Canopies with same Suspended Loads</a:t>
            </a:r>
          </a:p>
        </p:txBody>
      </p:sp>
      <p:sp>
        <p:nvSpPr>
          <p:cNvPr id="12" name="Slide Number Placeholder 11">
            <a:extLst>
              <a:ext uri="{FF2B5EF4-FFF2-40B4-BE49-F238E27FC236}">
                <a16:creationId xmlns:a16="http://schemas.microsoft.com/office/drawing/2014/main" id="{13268F1C-E845-4533-A01E-A55B678D93DC}"/>
              </a:ext>
            </a:extLst>
          </p:cNvPr>
          <p:cNvSpPr>
            <a:spLocks noGrp="1"/>
          </p:cNvSpPr>
          <p:nvPr>
            <p:ph type="sldNum" sz="quarter" idx="12"/>
          </p:nvPr>
        </p:nvSpPr>
        <p:spPr/>
        <p:txBody>
          <a:bodyPr/>
          <a:lstStyle/>
          <a:p>
            <a:fld id="{37085408-D563-46F5-AF3E-0DE3F8C485D3}" type="slidenum">
              <a:rPr lang="en-US" smtClean="0"/>
              <a:t>40</a:t>
            </a:fld>
            <a:endParaRPr lang="en-US"/>
          </a:p>
        </p:txBody>
      </p:sp>
    </p:spTree>
    <p:extLst>
      <p:ext uri="{BB962C8B-B14F-4D97-AF65-F5344CB8AC3E}">
        <p14:creationId xmlns:p14="http://schemas.microsoft.com/office/powerpoint/2010/main" val="10852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CAEEB-14FE-4723-BF98-43F182F2AD2B}"/>
              </a:ext>
            </a:extLst>
          </p:cNvPr>
          <p:cNvSpPr>
            <a:spLocks noGrp="1"/>
          </p:cNvSpPr>
          <p:nvPr>
            <p:ph type="sldNum" sz="quarter" idx="12"/>
          </p:nvPr>
        </p:nvSpPr>
        <p:spPr/>
        <p:txBody>
          <a:bodyPr/>
          <a:lstStyle/>
          <a:p>
            <a:fld id="{37085408-D563-46F5-AF3E-0DE3F8C485D3}" type="slidenum">
              <a:rPr lang="en-US" smtClean="0"/>
              <a:t>41</a:t>
            </a:fld>
            <a:endParaRPr lang="en-US"/>
          </a:p>
        </p:txBody>
      </p:sp>
      <p:sp>
        <p:nvSpPr>
          <p:cNvPr id="3" name="Title 1">
            <a:extLst>
              <a:ext uri="{FF2B5EF4-FFF2-40B4-BE49-F238E27FC236}">
                <a16:creationId xmlns:a16="http://schemas.microsoft.com/office/drawing/2014/main" id="{765C47A4-58DF-4D51-AE6C-B65481114A84}"/>
              </a:ext>
            </a:extLst>
          </p:cNvPr>
          <p:cNvSpPr txBox="1">
            <a:spLocks/>
          </p:cNvSpPr>
          <p:nvPr/>
        </p:nvSpPr>
        <p:spPr>
          <a:xfrm>
            <a:off x="1771018" y="136524"/>
            <a:ext cx="8514946" cy="6426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Why don’t the model Cd’s match full-scale Cd’s ?</a:t>
            </a:r>
          </a:p>
        </p:txBody>
      </p:sp>
      <p:sp>
        <p:nvSpPr>
          <p:cNvPr id="4" name="TextBox 3">
            <a:extLst>
              <a:ext uri="{FF2B5EF4-FFF2-40B4-BE49-F238E27FC236}">
                <a16:creationId xmlns:a16="http://schemas.microsoft.com/office/drawing/2014/main" id="{4CCD3131-A354-4732-8420-45B9B01691DC}"/>
              </a:ext>
            </a:extLst>
          </p:cNvPr>
          <p:cNvSpPr txBox="1"/>
          <p:nvPr/>
        </p:nvSpPr>
        <p:spPr>
          <a:xfrm>
            <a:off x="884420" y="1038382"/>
            <a:ext cx="10288143" cy="830997"/>
          </a:xfrm>
          <a:prstGeom prst="rect">
            <a:avLst/>
          </a:prstGeom>
          <a:noFill/>
        </p:spPr>
        <p:txBody>
          <a:bodyPr wrap="square" rtlCol="0">
            <a:spAutoFit/>
          </a:bodyPr>
          <a:lstStyle/>
          <a:p>
            <a:r>
              <a:rPr lang="en-US" sz="2400" dirty="0"/>
              <a:t>The drag coefficients obtained from the tests are higher than those for the full-scale parachutes:</a:t>
            </a:r>
          </a:p>
        </p:txBody>
      </p:sp>
      <p:graphicFrame>
        <p:nvGraphicFramePr>
          <p:cNvPr id="7" name="Content Placeholder 4">
            <a:extLst>
              <a:ext uri="{FF2B5EF4-FFF2-40B4-BE49-F238E27FC236}">
                <a16:creationId xmlns:a16="http://schemas.microsoft.com/office/drawing/2014/main" id="{DE55B3B4-48B5-440D-9E7E-DBA8E5F1B3B6}"/>
              </a:ext>
            </a:extLst>
          </p:cNvPr>
          <p:cNvGraphicFramePr>
            <a:graphicFrameLocks/>
          </p:cNvGraphicFramePr>
          <p:nvPr>
            <p:extLst>
              <p:ext uri="{D42A27DB-BD31-4B8C-83A1-F6EECF244321}">
                <p14:modId xmlns:p14="http://schemas.microsoft.com/office/powerpoint/2010/main" val="1224469468"/>
              </p:ext>
            </p:extLst>
          </p:nvPr>
        </p:nvGraphicFramePr>
        <p:xfrm>
          <a:off x="2854966" y="2672916"/>
          <a:ext cx="6347049" cy="1752600"/>
        </p:xfrm>
        <a:graphic>
          <a:graphicData uri="http://schemas.openxmlformats.org/drawingml/2006/table">
            <a:tbl>
              <a:tblPr firstRow="1" bandRow="1">
                <a:tableStyleId>{5C22544A-7EE6-4342-B048-85BDC9FD1C3A}</a:tableStyleId>
              </a:tblPr>
              <a:tblGrid>
                <a:gridCol w="2373245">
                  <a:extLst>
                    <a:ext uri="{9D8B030D-6E8A-4147-A177-3AD203B41FA5}">
                      <a16:colId xmlns:a16="http://schemas.microsoft.com/office/drawing/2014/main" val="20000"/>
                    </a:ext>
                  </a:extLst>
                </a:gridCol>
                <a:gridCol w="1986902">
                  <a:extLst>
                    <a:ext uri="{9D8B030D-6E8A-4147-A177-3AD203B41FA5}">
                      <a16:colId xmlns:a16="http://schemas.microsoft.com/office/drawing/2014/main" val="20001"/>
                    </a:ext>
                  </a:extLst>
                </a:gridCol>
                <a:gridCol w="1986902">
                  <a:extLst>
                    <a:ext uri="{9D8B030D-6E8A-4147-A177-3AD203B41FA5}">
                      <a16:colId xmlns:a16="http://schemas.microsoft.com/office/drawing/2014/main" val="1192899100"/>
                    </a:ext>
                  </a:extLst>
                </a:gridCol>
              </a:tblGrid>
              <a:tr h="370840">
                <a:tc>
                  <a:txBody>
                    <a:bodyPr/>
                    <a:lstStyle/>
                    <a:p>
                      <a:pPr algn="ctr"/>
                      <a:r>
                        <a:rPr lang="en-US" dirty="0"/>
                        <a:t>Chute Type</a:t>
                      </a:r>
                    </a:p>
                  </a:txBody>
                  <a:tcPr/>
                </a:tc>
                <a:tc>
                  <a:txBody>
                    <a:bodyPr/>
                    <a:lstStyle/>
                    <a:p>
                      <a:pPr algn="ctr"/>
                      <a:r>
                        <a:rPr lang="en-US" dirty="0"/>
                        <a:t>Small Model</a:t>
                      </a:r>
                    </a:p>
                    <a:p>
                      <a:pPr algn="ctr"/>
                      <a:r>
                        <a:rPr lang="en-US" dirty="0"/>
                        <a:t>Cd</a:t>
                      </a:r>
                    </a:p>
                  </a:txBody>
                  <a:tcPr/>
                </a:tc>
                <a:tc>
                  <a:txBody>
                    <a:bodyPr/>
                    <a:lstStyle/>
                    <a:p>
                      <a:pPr algn="ctr"/>
                      <a:r>
                        <a:rPr lang="en-US" dirty="0"/>
                        <a:t>Full Scale</a:t>
                      </a:r>
                    </a:p>
                    <a:p>
                      <a:pPr algn="ctr"/>
                      <a:r>
                        <a:rPr lang="en-US" dirty="0"/>
                        <a:t>Cd</a:t>
                      </a:r>
                    </a:p>
                  </a:txBody>
                  <a:tcPr/>
                </a:tc>
                <a:extLst>
                  <a:ext uri="{0D108BD9-81ED-4DB2-BD59-A6C34878D82A}">
                    <a16:rowId xmlns:a16="http://schemas.microsoft.com/office/drawing/2014/main" val="10000"/>
                  </a:ext>
                </a:extLst>
              </a:tr>
              <a:tr h="370840">
                <a:tc>
                  <a:txBody>
                    <a:bodyPr/>
                    <a:lstStyle/>
                    <a:p>
                      <a:pPr algn="ctr"/>
                      <a:r>
                        <a:rPr lang="en-US" dirty="0"/>
                        <a:t>Flat Circular</a:t>
                      </a:r>
                    </a:p>
                  </a:txBody>
                  <a:tcPr/>
                </a:tc>
                <a:tc>
                  <a:txBody>
                    <a:bodyPr/>
                    <a:lstStyle/>
                    <a:p>
                      <a:pPr algn="ctr"/>
                      <a:r>
                        <a:rPr lang="en-US" dirty="0"/>
                        <a:t>1.3</a:t>
                      </a:r>
                    </a:p>
                  </a:txBody>
                  <a:tcPr/>
                </a:tc>
                <a:tc>
                  <a:txBody>
                    <a:bodyPr/>
                    <a:lstStyle/>
                    <a:p>
                      <a:pPr algn="ctr"/>
                      <a:r>
                        <a:rPr lang="en-US" dirty="0"/>
                        <a:t>0.78</a:t>
                      </a:r>
                    </a:p>
                  </a:txBody>
                  <a:tcPr/>
                </a:tc>
                <a:extLst>
                  <a:ext uri="{0D108BD9-81ED-4DB2-BD59-A6C34878D82A}">
                    <a16:rowId xmlns:a16="http://schemas.microsoft.com/office/drawing/2014/main" val="10001"/>
                  </a:ext>
                </a:extLst>
              </a:tr>
              <a:tr h="370840">
                <a:tc>
                  <a:txBody>
                    <a:bodyPr/>
                    <a:lstStyle/>
                    <a:p>
                      <a:pPr algn="ctr"/>
                      <a:r>
                        <a:rPr lang="en-US" dirty="0"/>
                        <a:t>Square</a:t>
                      </a:r>
                    </a:p>
                  </a:txBody>
                  <a:tcPr/>
                </a:tc>
                <a:tc>
                  <a:txBody>
                    <a:bodyPr/>
                    <a:lstStyle/>
                    <a:p>
                      <a:pPr algn="ctr"/>
                      <a:r>
                        <a:rPr lang="en-US" dirty="0"/>
                        <a:t>1.3</a:t>
                      </a:r>
                    </a:p>
                  </a:txBody>
                  <a:tcPr/>
                </a:tc>
                <a:tc>
                  <a:txBody>
                    <a:bodyPr/>
                    <a:lstStyle/>
                    <a:p>
                      <a:pPr algn="ctr"/>
                      <a:r>
                        <a:rPr lang="en-US" dirty="0"/>
                        <a:t>0.73</a:t>
                      </a:r>
                    </a:p>
                  </a:txBody>
                  <a:tcPr/>
                </a:tc>
                <a:extLst>
                  <a:ext uri="{0D108BD9-81ED-4DB2-BD59-A6C34878D82A}">
                    <a16:rowId xmlns:a16="http://schemas.microsoft.com/office/drawing/2014/main" val="10002"/>
                  </a:ext>
                </a:extLst>
              </a:tr>
              <a:tr h="370840">
                <a:tc>
                  <a:txBody>
                    <a:bodyPr/>
                    <a:lstStyle/>
                    <a:p>
                      <a:pPr algn="ctr"/>
                      <a:r>
                        <a:rPr lang="en-US" dirty="0"/>
                        <a:t>Cross</a:t>
                      </a:r>
                    </a:p>
                  </a:txBody>
                  <a:tcPr/>
                </a:tc>
                <a:tc>
                  <a:txBody>
                    <a:bodyPr/>
                    <a:lstStyle/>
                    <a:p>
                      <a:pPr algn="ctr"/>
                      <a:r>
                        <a:rPr lang="en-US" dirty="0"/>
                        <a:t>1.1</a:t>
                      </a:r>
                    </a:p>
                  </a:txBody>
                  <a:tcPr/>
                </a:tc>
                <a:tc>
                  <a:txBody>
                    <a:bodyPr/>
                    <a:lstStyle/>
                    <a:p>
                      <a:pPr algn="ctr"/>
                      <a:r>
                        <a:rPr lang="en-US" dirty="0"/>
                        <a:t>0.70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321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CAEEB-14FE-4723-BF98-43F182F2AD2B}"/>
              </a:ext>
            </a:extLst>
          </p:cNvPr>
          <p:cNvSpPr>
            <a:spLocks noGrp="1"/>
          </p:cNvSpPr>
          <p:nvPr>
            <p:ph type="sldNum" sz="quarter" idx="12"/>
          </p:nvPr>
        </p:nvSpPr>
        <p:spPr/>
        <p:txBody>
          <a:bodyPr/>
          <a:lstStyle/>
          <a:p>
            <a:fld id="{37085408-D563-46F5-AF3E-0DE3F8C485D3}" type="slidenum">
              <a:rPr lang="en-US" smtClean="0"/>
              <a:t>42</a:t>
            </a:fld>
            <a:endParaRPr lang="en-US"/>
          </a:p>
        </p:txBody>
      </p:sp>
      <p:sp>
        <p:nvSpPr>
          <p:cNvPr id="3" name="Title 1">
            <a:extLst>
              <a:ext uri="{FF2B5EF4-FFF2-40B4-BE49-F238E27FC236}">
                <a16:creationId xmlns:a16="http://schemas.microsoft.com/office/drawing/2014/main" id="{765C47A4-58DF-4D51-AE6C-B65481114A84}"/>
              </a:ext>
            </a:extLst>
          </p:cNvPr>
          <p:cNvSpPr txBox="1">
            <a:spLocks/>
          </p:cNvSpPr>
          <p:nvPr/>
        </p:nvSpPr>
        <p:spPr>
          <a:xfrm>
            <a:off x="1771018" y="136524"/>
            <a:ext cx="8514946" cy="6426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Why don’t the model Cd’s match full-scale Cd’s ?</a:t>
            </a:r>
          </a:p>
        </p:txBody>
      </p:sp>
      <p:sp>
        <p:nvSpPr>
          <p:cNvPr id="4" name="TextBox 3">
            <a:extLst>
              <a:ext uri="{FF2B5EF4-FFF2-40B4-BE49-F238E27FC236}">
                <a16:creationId xmlns:a16="http://schemas.microsoft.com/office/drawing/2014/main" id="{4CCD3131-A354-4732-8420-45B9B01691DC}"/>
              </a:ext>
            </a:extLst>
          </p:cNvPr>
          <p:cNvSpPr txBox="1"/>
          <p:nvPr/>
        </p:nvSpPr>
        <p:spPr>
          <a:xfrm>
            <a:off x="884420" y="1038382"/>
            <a:ext cx="10288143" cy="1569660"/>
          </a:xfrm>
          <a:prstGeom prst="rect">
            <a:avLst/>
          </a:prstGeom>
          <a:noFill/>
        </p:spPr>
        <p:txBody>
          <a:bodyPr wrap="square" rtlCol="0">
            <a:spAutoFit/>
          </a:bodyPr>
          <a:lstStyle/>
          <a:p>
            <a:r>
              <a:rPr lang="en-US" sz="2400" dirty="0"/>
              <a:t>When testing sub-scale models, maintaining dimensional equivalency is not the only important consideration.  The relationship between inertial and viscous forces must also be considered.  The inertial and viscous forces are related though a ratio known as the </a:t>
            </a:r>
            <a:r>
              <a:rPr lang="en-US" sz="2400" b="1" dirty="0"/>
              <a:t>Reynolds Number (Re)</a:t>
            </a:r>
            <a:r>
              <a:rPr lang="en-US" sz="2400" dirty="0"/>
              <a:t>:</a:t>
            </a:r>
          </a:p>
        </p:txBody>
      </p:sp>
      <p:sp>
        <p:nvSpPr>
          <p:cNvPr id="6" name="TextBox 5">
            <a:extLst>
              <a:ext uri="{FF2B5EF4-FFF2-40B4-BE49-F238E27FC236}">
                <a16:creationId xmlns:a16="http://schemas.microsoft.com/office/drawing/2014/main" id="{43EB9785-9983-4F82-A023-22DEA025B7AC}"/>
              </a:ext>
            </a:extLst>
          </p:cNvPr>
          <p:cNvSpPr txBox="1"/>
          <p:nvPr/>
        </p:nvSpPr>
        <p:spPr>
          <a:xfrm>
            <a:off x="2243572" y="2877118"/>
            <a:ext cx="7236804" cy="1200329"/>
          </a:xfrm>
          <a:prstGeom prst="rect">
            <a:avLst/>
          </a:prstGeom>
          <a:noFill/>
        </p:spPr>
        <p:txBody>
          <a:bodyPr wrap="square" rtlCol="0">
            <a:spAutoFit/>
          </a:bodyPr>
          <a:lstStyle/>
          <a:p>
            <a:r>
              <a:rPr lang="en-US" sz="2400" dirty="0"/>
              <a:t>            </a:t>
            </a:r>
            <a:r>
              <a:rPr lang="en-US" sz="2400" b="1" dirty="0"/>
              <a:t>Air Density</a:t>
            </a:r>
            <a:r>
              <a:rPr lang="en-US" sz="2400" dirty="0"/>
              <a:t>   x   </a:t>
            </a:r>
            <a:r>
              <a:rPr lang="en-US" sz="2400" b="1" dirty="0"/>
              <a:t>Velocity</a:t>
            </a:r>
            <a:r>
              <a:rPr lang="en-US" sz="2400" dirty="0"/>
              <a:t>   x   </a:t>
            </a:r>
            <a:r>
              <a:rPr lang="en-US" sz="2400" b="1" dirty="0"/>
              <a:t>Characteristic Length</a:t>
            </a:r>
          </a:p>
          <a:p>
            <a:r>
              <a:rPr lang="en-US" sz="2400" b="1" dirty="0"/>
              <a:t>Re</a:t>
            </a:r>
            <a:r>
              <a:rPr lang="en-US" sz="2400" dirty="0"/>
              <a:t>  =   -----------------------------------------------------------------</a:t>
            </a:r>
          </a:p>
          <a:p>
            <a:r>
              <a:rPr lang="en-US" sz="2400" dirty="0"/>
              <a:t>                                 </a:t>
            </a:r>
            <a:r>
              <a:rPr lang="en-US" sz="2400" b="1" dirty="0"/>
              <a:t>Dynamic Viscosity of Air</a:t>
            </a:r>
          </a:p>
        </p:txBody>
      </p:sp>
      <p:sp>
        <p:nvSpPr>
          <p:cNvPr id="7" name="TextBox 6">
            <a:extLst>
              <a:ext uri="{FF2B5EF4-FFF2-40B4-BE49-F238E27FC236}">
                <a16:creationId xmlns:a16="http://schemas.microsoft.com/office/drawing/2014/main" id="{366FC9B3-977B-4C70-A384-4B90E97AD8F3}"/>
              </a:ext>
            </a:extLst>
          </p:cNvPr>
          <p:cNvSpPr txBox="1"/>
          <p:nvPr/>
        </p:nvSpPr>
        <p:spPr>
          <a:xfrm>
            <a:off x="884420" y="4522021"/>
            <a:ext cx="10261140" cy="1200329"/>
          </a:xfrm>
          <a:prstGeom prst="rect">
            <a:avLst/>
          </a:prstGeom>
          <a:noFill/>
        </p:spPr>
        <p:txBody>
          <a:bodyPr wrap="square" rtlCol="0">
            <a:spAutoFit/>
          </a:bodyPr>
          <a:lstStyle/>
          <a:p>
            <a:r>
              <a:rPr lang="en-US" sz="2400" dirty="0"/>
              <a:t>For wind tunnel testing (and drop testing) results to be scaled up to full-scale objects, the test models must be tested at a Reynolds Numbers that are equivalent to that of the full-scale object.</a:t>
            </a:r>
          </a:p>
        </p:txBody>
      </p:sp>
    </p:spTree>
    <p:extLst>
      <p:ext uri="{BB962C8B-B14F-4D97-AF65-F5344CB8AC3E}">
        <p14:creationId xmlns:p14="http://schemas.microsoft.com/office/powerpoint/2010/main" val="450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E3F08-251E-49AA-92E6-61C2A54B1E60}"/>
              </a:ext>
            </a:extLst>
          </p:cNvPr>
          <p:cNvSpPr>
            <a:spLocks noGrp="1"/>
          </p:cNvSpPr>
          <p:nvPr>
            <p:ph type="sldNum" sz="quarter" idx="12"/>
          </p:nvPr>
        </p:nvSpPr>
        <p:spPr/>
        <p:txBody>
          <a:bodyPr/>
          <a:lstStyle/>
          <a:p>
            <a:fld id="{37085408-D563-46F5-AF3E-0DE3F8C485D3}" type="slidenum">
              <a:rPr lang="en-US" smtClean="0"/>
              <a:t>43</a:t>
            </a:fld>
            <a:endParaRPr lang="en-US"/>
          </a:p>
        </p:txBody>
      </p:sp>
      <p:sp>
        <p:nvSpPr>
          <p:cNvPr id="5" name="Title 1">
            <a:extLst>
              <a:ext uri="{FF2B5EF4-FFF2-40B4-BE49-F238E27FC236}">
                <a16:creationId xmlns:a16="http://schemas.microsoft.com/office/drawing/2014/main" id="{D1FBDB07-F87C-405C-BC3A-21050AF1C47E}"/>
              </a:ext>
            </a:extLst>
          </p:cNvPr>
          <p:cNvSpPr txBox="1">
            <a:spLocks/>
          </p:cNvSpPr>
          <p:nvPr/>
        </p:nvSpPr>
        <p:spPr>
          <a:xfrm>
            <a:off x="1373098" y="160506"/>
            <a:ext cx="9320534" cy="6426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Effect of Reynolds Number on Drag Coefficient</a:t>
            </a:r>
          </a:p>
        </p:txBody>
      </p:sp>
      <p:grpSp>
        <p:nvGrpSpPr>
          <p:cNvPr id="3" name="Group 2">
            <a:extLst>
              <a:ext uri="{FF2B5EF4-FFF2-40B4-BE49-F238E27FC236}">
                <a16:creationId xmlns:a16="http://schemas.microsoft.com/office/drawing/2014/main" id="{2D54B73D-B82E-412B-B566-5FE8F0A67706}"/>
              </a:ext>
            </a:extLst>
          </p:cNvPr>
          <p:cNvGrpSpPr/>
          <p:nvPr/>
        </p:nvGrpSpPr>
        <p:grpSpPr>
          <a:xfrm>
            <a:off x="974156" y="3002347"/>
            <a:ext cx="10261139" cy="2455915"/>
            <a:chOff x="974156" y="3002347"/>
            <a:chExt cx="10261139" cy="2455915"/>
          </a:xfrm>
        </p:grpSpPr>
        <p:pic>
          <p:nvPicPr>
            <p:cNvPr id="6" name="Picture 5">
              <a:extLst>
                <a:ext uri="{FF2B5EF4-FFF2-40B4-BE49-F238E27FC236}">
                  <a16:creationId xmlns:a16="http://schemas.microsoft.com/office/drawing/2014/main" id="{7E07DF58-2FE2-411B-804D-D8F7EC4D3208}"/>
                </a:ext>
              </a:extLst>
            </p:cNvPr>
            <p:cNvPicPr>
              <a:picLocks noChangeAspect="1"/>
            </p:cNvPicPr>
            <p:nvPr/>
          </p:nvPicPr>
          <p:blipFill>
            <a:blip r:embed="rId2"/>
            <a:stretch>
              <a:fillRect/>
            </a:stretch>
          </p:blipFill>
          <p:spPr>
            <a:xfrm>
              <a:off x="7659857" y="3002347"/>
              <a:ext cx="3575438" cy="2455915"/>
            </a:xfrm>
            <a:prstGeom prst="rect">
              <a:avLst/>
            </a:prstGeom>
          </p:spPr>
        </p:pic>
        <p:sp>
          <p:nvSpPr>
            <p:cNvPr id="7" name="TextBox 6">
              <a:extLst>
                <a:ext uri="{FF2B5EF4-FFF2-40B4-BE49-F238E27FC236}">
                  <a16:creationId xmlns:a16="http://schemas.microsoft.com/office/drawing/2014/main" id="{A5D2581C-2792-409D-8234-18A8A88954B0}"/>
                </a:ext>
              </a:extLst>
            </p:cNvPr>
            <p:cNvSpPr txBox="1"/>
            <p:nvPr/>
          </p:nvSpPr>
          <p:spPr>
            <a:xfrm>
              <a:off x="974156" y="3079000"/>
              <a:ext cx="6417988" cy="1200329"/>
            </a:xfrm>
            <a:prstGeom prst="rect">
              <a:avLst/>
            </a:prstGeom>
            <a:noFill/>
          </p:spPr>
          <p:txBody>
            <a:bodyPr wrap="square" rtlCol="0">
              <a:spAutoFit/>
            </a:bodyPr>
            <a:lstStyle/>
            <a:p>
              <a:r>
                <a:rPr lang="en-US" sz="2400" dirty="0"/>
                <a:t>As the generic test data in the figure at the right shows, the drag coefficient decreases as the Reynolds Number increases.  </a:t>
              </a:r>
            </a:p>
          </p:txBody>
        </p:sp>
      </p:grpSp>
      <p:sp>
        <p:nvSpPr>
          <p:cNvPr id="8" name="TextBox 7">
            <a:extLst>
              <a:ext uri="{FF2B5EF4-FFF2-40B4-BE49-F238E27FC236}">
                <a16:creationId xmlns:a16="http://schemas.microsoft.com/office/drawing/2014/main" id="{7AB77456-32A2-4FE6-BEC7-5959172EAB34}"/>
              </a:ext>
            </a:extLst>
          </p:cNvPr>
          <p:cNvSpPr txBox="1"/>
          <p:nvPr/>
        </p:nvSpPr>
        <p:spPr>
          <a:xfrm>
            <a:off x="974155" y="980728"/>
            <a:ext cx="10261140" cy="1938992"/>
          </a:xfrm>
          <a:prstGeom prst="rect">
            <a:avLst/>
          </a:prstGeom>
          <a:noFill/>
        </p:spPr>
        <p:txBody>
          <a:bodyPr wrap="square" rtlCol="0">
            <a:spAutoFit/>
          </a:bodyPr>
          <a:lstStyle/>
          <a:p>
            <a:r>
              <a:rPr lang="en-US" sz="2400" dirty="0"/>
              <a:t>Since models are smaller (smaller Characteristic Length), they must be tested at higher velocities or higher densities to achieve the needed equivalency.  As for the testing outlined in this lesson, the test velocities would have to be significantly higher to achieve equivalency with full-scale parachutes  – and the tissue paper chutes would be torn to shreds! </a:t>
            </a:r>
          </a:p>
        </p:txBody>
      </p:sp>
      <p:sp>
        <p:nvSpPr>
          <p:cNvPr id="9" name="TextBox 8">
            <a:extLst>
              <a:ext uri="{FF2B5EF4-FFF2-40B4-BE49-F238E27FC236}">
                <a16:creationId xmlns:a16="http://schemas.microsoft.com/office/drawing/2014/main" id="{A4E9DE8A-DA92-44E5-8D57-21EC6C97352D}"/>
              </a:ext>
            </a:extLst>
          </p:cNvPr>
          <p:cNvSpPr txBox="1"/>
          <p:nvPr/>
        </p:nvSpPr>
        <p:spPr>
          <a:xfrm>
            <a:off x="974154" y="4438609"/>
            <a:ext cx="6417989" cy="1569660"/>
          </a:xfrm>
          <a:prstGeom prst="rect">
            <a:avLst/>
          </a:prstGeom>
          <a:noFill/>
        </p:spPr>
        <p:txBody>
          <a:bodyPr wrap="square" rtlCol="0">
            <a:spAutoFit/>
          </a:bodyPr>
          <a:lstStyle/>
          <a:p>
            <a:r>
              <a:rPr lang="en-US" sz="2400" dirty="0"/>
              <a:t>This means that if the test parachutes were somehow tested at higher velocities, the resulting drag coefficients would tend towards those of the full-scale parachutes.</a:t>
            </a:r>
          </a:p>
        </p:txBody>
      </p:sp>
    </p:spTree>
    <p:extLst>
      <p:ext uri="{BB962C8B-B14F-4D97-AF65-F5344CB8AC3E}">
        <p14:creationId xmlns:p14="http://schemas.microsoft.com/office/powerpoint/2010/main" val="205491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0622" y="1700808"/>
            <a:ext cx="8690756" cy="2062103"/>
          </a:xfrm>
          <a:prstGeom prst="rect">
            <a:avLst/>
          </a:prstGeom>
          <a:noFill/>
        </p:spPr>
        <p:txBody>
          <a:bodyPr wrap="square" rtlCol="0">
            <a:spAutoFit/>
          </a:bodyPr>
          <a:lstStyle/>
          <a:p>
            <a:pPr algn="ctr"/>
            <a:r>
              <a:rPr lang="en-US" sz="3200" dirty="0">
                <a:solidFill>
                  <a:srgbClr val="FF0000"/>
                </a:solidFill>
              </a:rPr>
              <a:t>Sizing the canopy is only half the battle…</a:t>
            </a:r>
          </a:p>
          <a:p>
            <a:pPr algn="ctr"/>
            <a:endParaRPr lang="en-US" sz="3200" dirty="0"/>
          </a:p>
          <a:p>
            <a:pPr algn="ctr"/>
            <a:r>
              <a:rPr lang="en-US" sz="3200" dirty="0"/>
              <a:t>The parachute has to survive the deployment and stay attached to the payload. </a:t>
            </a:r>
          </a:p>
        </p:txBody>
      </p:sp>
      <p:sp>
        <p:nvSpPr>
          <p:cNvPr id="3" name="Slide Number Placeholder 2"/>
          <p:cNvSpPr>
            <a:spLocks noGrp="1"/>
          </p:cNvSpPr>
          <p:nvPr>
            <p:ph type="sldNum" sz="quarter" idx="12"/>
          </p:nvPr>
        </p:nvSpPr>
        <p:spPr/>
        <p:txBody>
          <a:bodyPr/>
          <a:lstStyle/>
          <a:p>
            <a:fld id="{37085408-D563-46F5-AF3E-0DE3F8C485D3}" type="slidenum">
              <a:rPr lang="en-US" smtClean="0"/>
              <a:t>44</a:t>
            </a:fld>
            <a:endParaRPr lang="en-US"/>
          </a:p>
        </p:txBody>
      </p:sp>
    </p:spTree>
    <p:extLst>
      <p:ext uri="{BB962C8B-B14F-4D97-AF65-F5344CB8AC3E}">
        <p14:creationId xmlns:p14="http://schemas.microsoft.com/office/powerpoint/2010/main" val="251723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vecto.rs/1024/vector-line-drawing-of-a-happy-skydiver-parachuting-down-to-earth-by-gnurf-60.jpg"/>
          <p:cNvSpPr>
            <a:spLocks noChangeAspect="1" noChangeArrowheads="1"/>
          </p:cNvSpPr>
          <p:nvPr/>
        </p:nvSpPr>
        <p:spPr bwMode="auto">
          <a:xfrm>
            <a:off x="1587501" y="-136525"/>
            <a:ext cx="58578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1.bp.blogspot.com/-twlq9fz57zU/Tc__tYIui6I/AAAAAAAAeGw/GnRQ39OAz3w/s400/parachute_carto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95744" y="2096852"/>
            <a:ext cx="3075342" cy="2952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1564" y="2708921"/>
            <a:ext cx="3744416" cy="1015663"/>
          </a:xfrm>
          <a:prstGeom prst="rect">
            <a:avLst/>
          </a:prstGeom>
          <a:noFill/>
        </p:spPr>
        <p:txBody>
          <a:bodyPr wrap="square" rtlCol="0">
            <a:spAutoFit/>
          </a:bodyPr>
          <a:lstStyle/>
          <a:p>
            <a:r>
              <a:rPr lang="en-US" sz="6000" dirty="0"/>
              <a:t>Questions?</a:t>
            </a:r>
          </a:p>
        </p:txBody>
      </p:sp>
      <p:sp>
        <p:nvSpPr>
          <p:cNvPr id="6" name="Slide Number Placeholder 5"/>
          <p:cNvSpPr>
            <a:spLocks noGrp="1"/>
          </p:cNvSpPr>
          <p:nvPr>
            <p:ph type="sldNum" sz="quarter" idx="12"/>
          </p:nvPr>
        </p:nvSpPr>
        <p:spPr/>
        <p:txBody>
          <a:bodyPr/>
          <a:lstStyle/>
          <a:p>
            <a:fld id="{37085408-D563-46F5-AF3E-0DE3F8C485D3}" type="slidenum">
              <a:rPr lang="en-US" smtClean="0"/>
              <a:t>45</a:t>
            </a:fld>
            <a:endParaRPr lang="en-US"/>
          </a:p>
        </p:txBody>
      </p:sp>
    </p:spTree>
    <p:extLst>
      <p:ext uri="{BB962C8B-B14F-4D97-AF65-F5344CB8AC3E}">
        <p14:creationId xmlns:p14="http://schemas.microsoft.com/office/powerpoint/2010/main" val="496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ppt_x"/>
                                          </p:val>
                                        </p:tav>
                                        <p:tav tm="100000">
                                          <p:val>
                                            <p:strVal val="#ppt_x"/>
                                          </p:val>
                                        </p:tav>
                                      </p:tavLst>
                                    </p:anim>
                                    <p:anim calcmode="lin" valueType="num">
                                      <p:cBhvr additive="base">
                                        <p:cTn id="8" dur="20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85408-D563-46F5-AF3E-0DE3F8C485D3}" type="slidenum">
              <a:rPr lang="en-US" smtClean="0"/>
              <a:t>5</a:t>
            </a:fld>
            <a:endParaRPr lang="en-US"/>
          </a:p>
        </p:txBody>
      </p:sp>
      <p:pic>
        <p:nvPicPr>
          <p:cNvPr id="4" name="Picture 3">
            <a:extLst>
              <a:ext uri="{FF2B5EF4-FFF2-40B4-BE49-F238E27FC236}">
                <a16:creationId xmlns:a16="http://schemas.microsoft.com/office/drawing/2014/main" id="{2A28882B-215F-40E3-BF54-74E05E91E785}"/>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79476" y="213278"/>
            <a:ext cx="8908269" cy="6512768"/>
          </a:xfrm>
          <a:prstGeom prst="rect">
            <a:avLst/>
          </a:prstGeom>
          <a:noFill/>
          <a:ln w="9525">
            <a:noFill/>
            <a:miter lim="800000"/>
            <a:headEnd/>
            <a:tailEnd/>
          </a:ln>
        </p:spPr>
      </p:pic>
    </p:spTree>
    <p:extLst>
      <p:ext uri="{BB962C8B-B14F-4D97-AF65-F5344CB8AC3E}">
        <p14:creationId xmlns:p14="http://schemas.microsoft.com/office/powerpoint/2010/main" val="280808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A12D2-DAE7-4FCD-914C-3A74AE3D5442}"/>
              </a:ext>
            </a:extLst>
          </p:cNvPr>
          <p:cNvSpPr>
            <a:spLocks noGrp="1"/>
          </p:cNvSpPr>
          <p:nvPr>
            <p:ph type="sldNum" sz="quarter" idx="12"/>
          </p:nvPr>
        </p:nvSpPr>
        <p:spPr/>
        <p:txBody>
          <a:bodyPr/>
          <a:lstStyle/>
          <a:p>
            <a:fld id="{37085408-D563-46F5-AF3E-0DE3F8C485D3}" type="slidenum">
              <a:rPr lang="en-US" smtClean="0"/>
              <a:t>6</a:t>
            </a:fld>
            <a:endParaRPr lang="en-US"/>
          </a:p>
        </p:txBody>
      </p:sp>
      <p:sp>
        <p:nvSpPr>
          <p:cNvPr id="3" name="TextBox 2">
            <a:extLst>
              <a:ext uri="{FF2B5EF4-FFF2-40B4-BE49-F238E27FC236}">
                <a16:creationId xmlns:a16="http://schemas.microsoft.com/office/drawing/2014/main" id="{C02C158E-A89C-4FAA-91E3-C68D603502B4}"/>
              </a:ext>
            </a:extLst>
          </p:cNvPr>
          <p:cNvSpPr txBox="1"/>
          <p:nvPr/>
        </p:nvSpPr>
        <p:spPr>
          <a:xfrm>
            <a:off x="1055440" y="1055871"/>
            <a:ext cx="10009112" cy="830997"/>
          </a:xfrm>
          <a:prstGeom prst="rect">
            <a:avLst/>
          </a:prstGeom>
          <a:noFill/>
        </p:spPr>
        <p:txBody>
          <a:bodyPr wrap="square" rtlCol="0">
            <a:spAutoFit/>
          </a:bodyPr>
          <a:lstStyle/>
          <a:p>
            <a:r>
              <a:rPr lang="en-US" sz="2400" b="1" dirty="0"/>
              <a:t>Drogue Parachute:     </a:t>
            </a:r>
            <a:r>
              <a:rPr lang="en-US" sz="2400" dirty="0"/>
              <a:t>Stabilizes the payload and sometimes provides                                     </a:t>
            </a:r>
          </a:p>
          <a:p>
            <a:r>
              <a:rPr lang="en-US" sz="2400" dirty="0"/>
              <a:t>                                        initial deceleration.	</a:t>
            </a:r>
          </a:p>
        </p:txBody>
      </p:sp>
      <p:sp>
        <p:nvSpPr>
          <p:cNvPr id="4" name="TextBox 3">
            <a:extLst>
              <a:ext uri="{FF2B5EF4-FFF2-40B4-BE49-F238E27FC236}">
                <a16:creationId xmlns:a16="http://schemas.microsoft.com/office/drawing/2014/main" id="{ADF0C855-0FC7-49A3-B230-1C68846FB85D}"/>
              </a:ext>
            </a:extLst>
          </p:cNvPr>
          <p:cNvSpPr txBox="1"/>
          <p:nvPr/>
        </p:nvSpPr>
        <p:spPr>
          <a:xfrm>
            <a:off x="1055440" y="2066479"/>
            <a:ext cx="9829092" cy="830997"/>
          </a:xfrm>
          <a:prstGeom prst="rect">
            <a:avLst/>
          </a:prstGeom>
          <a:noFill/>
        </p:spPr>
        <p:txBody>
          <a:bodyPr wrap="square" rtlCol="0">
            <a:spAutoFit/>
          </a:bodyPr>
          <a:lstStyle/>
          <a:p>
            <a:r>
              <a:rPr lang="en-US" sz="2400" b="1" dirty="0"/>
              <a:t>Main Parachute:         </a:t>
            </a:r>
            <a:r>
              <a:rPr lang="en-US" sz="2400" dirty="0"/>
              <a:t>Provides primary deceleration to slow the payload </a:t>
            </a:r>
          </a:p>
          <a:p>
            <a:r>
              <a:rPr lang="en-US" sz="2400" dirty="0"/>
              <a:t>                                       down to a survivable impact velocity.	</a:t>
            </a:r>
          </a:p>
        </p:txBody>
      </p:sp>
      <p:sp>
        <p:nvSpPr>
          <p:cNvPr id="5" name="TextBox 4">
            <a:extLst>
              <a:ext uri="{FF2B5EF4-FFF2-40B4-BE49-F238E27FC236}">
                <a16:creationId xmlns:a16="http://schemas.microsoft.com/office/drawing/2014/main" id="{F7835462-097A-4F6F-A70B-9E3D56486248}"/>
              </a:ext>
            </a:extLst>
          </p:cNvPr>
          <p:cNvSpPr txBox="1"/>
          <p:nvPr/>
        </p:nvSpPr>
        <p:spPr>
          <a:xfrm>
            <a:off x="1055440" y="3030225"/>
            <a:ext cx="10009112" cy="1200329"/>
          </a:xfrm>
          <a:prstGeom prst="rect">
            <a:avLst/>
          </a:prstGeom>
          <a:noFill/>
        </p:spPr>
        <p:txBody>
          <a:bodyPr wrap="square" rtlCol="0">
            <a:spAutoFit/>
          </a:bodyPr>
          <a:lstStyle/>
          <a:p>
            <a:r>
              <a:rPr lang="en-US" sz="2400" b="1" dirty="0"/>
              <a:t>Tow Line:</a:t>
            </a:r>
            <a:r>
              <a:rPr lang="en-US" sz="2400" dirty="0"/>
              <a:t>	            Connects the drogue chute to the main parachute bag.</a:t>
            </a:r>
          </a:p>
          <a:p>
            <a:r>
              <a:rPr lang="en-US" sz="2400" dirty="0"/>
              <a:t>                                       When the main parachute is released the drogue chute                        </a:t>
            </a:r>
          </a:p>
          <a:p>
            <a:r>
              <a:rPr lang="en-US" sz="2400" dirty="0"/>
              <a:t>                                       pulls the bag off the main parachute.</a:t>
            </a:r>
          </a:p>
        </p:txBody>
      </p:sp>
      <p:sp>
        <p:nvSpPr>
          <p:cNvPr id="6" name="TextBox 5">
            <a:extLst>
              <a:ext uri="{FF2B5EF4-FFF2-40B4-BE49-F238E27FC236}">
                <a16:creationId xmlns:a16="http://schemas.microsoft.com/office/drawing/2014/main" id="{8D7D435B-B08D-4B83-A912-D164C54A8223}"/>
              </a:ext>
            </a:extLst>
          </p:cNvPr>
          <p:cNvSpPr txBox="1"/>
          <p:nvPr/>
        </p:nvSpPr>
        <p:spPr>
          <a:xfrm>
            <a:off x="1055440" y="4424070"/>
            <a:ext cx="9181020" cy="461665"/>
          </a:xfrm>
          <a:prstGeom prst="rect">
            <a:avLst/>
          </a:prstGeom>
          <a:noFill/>
        </p:spPr>
        <p:txBody>
          <a:bodyPr wrap="square" rtlCol="0">
            <a:spAutoFit/>
          </a:bodyPr>
          <a:lstStyle/>
          <a:p>
            <a:r>
              <a:rPr lang="en-US" sz="2400" b="1" dirty="0"/>
              <a:t>Suspension Lines:      </a:t>
            </a:r>
            <a:r>
              <a:rPr lang="en-US" sz="2400" dirty="0"/>
              <a:t>Connects the parachute canopy to the payload. </a:t>
            </a:r>
          </a:p>
        </p:txBody>
      </p:sp>
      <p:sp>
        <p:nvSpPr>
          <p:cNvPr id="7" name="TextBox 6">
            <a:extLst>
              <a:ext uri="{FF2B5EF4-FFF2-40B4-BE49-F238E27FC236}">
                <a16:creationId xmlns:a16="http://schemas.microsoft.com/office/drawing/2014/main" id="{76FF423E-8C6B-4487-970C-5FC9E71D4430}"/>
              </a:ext>
            </a:extLst>
          </p:cNvPr>
          <p:cNvSpPr txBox="1"/>
          <p:nvPr/>
        </p:nvSpPr>
        <p:spPr>
          <a:xfrm>
            <a:off x="1055440" y="5079251"/>
            <a:ext cx="10153128" cy="1200329"/>
          </a:xfrm>
          <a:prstGeom prst="rect">
            <a:avLst/>
          </a:prstGeom>
          <a:noFill/>
        </p:spPr>
        <p:txBody>
          <a:bodyPr wrap="square" rtlCol="0">
            <a:spAutoFit/>
          </a:bodyPr>
          <a:lstStyle/>
          <a:p>
            <a:r>
              <a:rPr lang="en-US" sz="2400" b="1" dirty="0"/>
              <a:t>Reefing Lines:             </a:t>
            </a:r>
            <a:r>
              <a:rPr lang="en-US" sz="2400" dirty="0"/>
              <a:t>Restrict the size of the parachute base to minimize opening  </a:t>
            </a:r>
          </a:p>
          <a:p>
            <a:r>
              <a:rPr lang="en-US" sz="2400" dirty="0"/>
              <a:t>                                       loads.  The reefing lines are then cut to allow the canopy</a:t>
            </a:r>
          </a:p>
          <a:p>
            <a:r>
              <a:rPr lang="en-US" sz="2400" dirty="0"/>
              <a:t>                                       to fully open.</a:t>
            </a:r>
          </a:p>
        </p:txBody>
      </p:sp>
      <p:sp>
        <p:nvSpPr>
          <p:cNvPr id="8" name="Title 1">
            <a:extLst>
              <a:ext uri="{FF2B5EF4-FFF2-40B4-BE49-F238E27FC236}">
                <a16:creationId xmlns:a16="http://schemas.microsoft.com/office/drawing/2014/main" id="{9B58233E-C4B8-42E0-97F1-0FA23DA064AA}"/>
              </a:ext>
            </a:extLst>
          </p:cNvPr>
          <p:cNvSpPr txBox="1">
            <a:spLocks/>
          </p:cNvSpPr>
          <p:nvPr/>
        </p:nvSpPr>
        <p:spPr>
          <a:xfrm>
            <a:off x="1981200" y="257922"/>
            <a:ext cx="8229600" cy="54006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rPr>
              <a:t>Major Components of a Parachute System</a:t>
            </a:r>
          </a:p>
        </p:txBody>
      </p:sp>
    </p:spTree>
    <p:extLst>
      <p:ext uri="{BB962C8B-B14F-4D97-AF65-F5344CB8AC3E}">
        <p14:creationId xmlns:p14="http://schemas.microsoft.com/office/powerpoint/2010/main" val="24940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78098"/>
          </a:xfrm>
        </p:spPr>
        <p:txBody>
          <a:bodyPr>
            <a:normAutofit/>
          </a:bodyPr>
          <a:lstStyle/>
          <a:p>
            <a:r>
              <a:rPr lang="en-US" sz="3200" dirty="0">
                <a:solidFill>
                  <a:srgbClr val="FF0000"/>
                </a:solidFill>
              </a:rPr>
              <a:t>What keeps the parachute open?</a:t>
            </a:r>
          </a:p>
        </p:txBody>
      </p:sp>
      <p:sp>
        <p:nvSpPr>
          <p:cNvPr id="3" name="Block Arc 2"/>
          <p:cNvSpPr/>
          <p:nvPr/>
        </p:nvSpPr>
        <p:spPr>
          <a:xfrm>
            <a:off x="4079776" y="1124744"/>
            <a:ext cx="3960440" cy="3564396"/>
          </a:xfrm>
          <a:prstGeom prst="blockArc">
            <a:avLst>
              <a:gd name="adj1" fmla="val 10800000"/>
              <a:gd name="adj2" fmla="val 21504358"/>
              <a:gd name="adj3" fmla="val 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a:stCxn id="3" idx="0"/>
          </p:cNvCxnSpPr>
          <p:nvPr/>
        </p:nvCxnSpPr>
        <p:spPr>
          <a:xfrm>
            <a:off x="4094872" y="2906942"/>
            <a:ext cx="1893117" cy="30783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1"/>
          </p:cNvCxnSpPr>
          <p:nvPr/>
        </p:nvCxnSpPr>
        <p:spPr>
          <a:xfrm flipH="1">
            <a:off x="5987988" y="2852282"/>
            <a:ext cx="2036192" cy="31330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763852" y="4149080"/>
            <a:ext cx="2520280" cy="1062118"/>
            <a:chOff x="3239852" y="4149080"/>
            <a:chExt cx="2520280" cy="1062118"/>
          </a:xfrm>
        </p:grpSpPr>
        <p:cxnSp>
          <p:nvCxnSpPr>
            <p:cNvPr id="11" name="Straight Arrow Connector 10"/>
            <p:cNvCxnSpPr/>
            <p:nvPr/>
          </p:nvCxnSpPr>
          <p:spPr>
            <a:xfrm flipH="1">
              <a:off x="5070934" y="4149080"/>
              <a:ext cx="689198" cy="106211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39852" y="4149080"/>
              <a:ext cx="648072" cy="106211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a:lstStyle/>
          <a:p>
            <a:fld id="{37085408-D563-46F5-AF3E-0DE3F8C485D3}" type="slidenum">
              <a:rPr lang="en-US" smtClean="0"/>
              <a:t>7</a:t>
            </a:fld>
            <a:endParaRPr lang="en-US"/>
          </a:p>
        </p:txBody>
      </p:sp>
      <p:cxnSp>
        <p:nvCxnSpPr>
          <p:cNvPr id="34" name="Straight Arrow Connector 33"/>
          <p:cNvCxnSpPr/>
          <p:nvPr/>
        </p:nvCxnSpPr>
        <p:spPr>
          <a:xfrm>
            <a:off x="5969986" y="6237312"/>
            <a:ext cx="0" cy="468052"/>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35476" y="6052646"/>
            <a:ext cx="3775315" cy="369332"/>
          </a:xfrm>
          <a:prstGeom prst="rect">
            <a:avLst/>
          </a:prstGeom>
          <a:noFill/>
        </p:spPr>
        <p:txBody>
          <a:bodyPr wrap="square" rtlCol="0">
            <a:spAutoFit/>
          </a:bodyPr>
          <a:lstStyle/>
          <a:p>
            <a:r>
              <a:rPr lang="en-US" dirty="0"/>
              <a:t>The suspended body has weight.</a:t>
            </a:r>
          </a:p>
        </p:txBody>
      </p:sp>
      <p:sp>
        <p:nvSpPr>
          <p:cNvPr id="38" name="TextBox 37"/>
          <p:cNvSpPr txBox="1"/>
          <p:nvPr/>
        </p:nvSpPr>
        <p:spPr>
          <a:xfrm>
            <a:off x="7104112" y="4581129"/>
            <a:ext cx="3209478" cy="646331"/>
          </a:xfrm>
          <a:prstGeom prst="rect">
            <a:avLst/>
          </a:prstGeom>
          <a:noFill/>
        </p:spPr>
        <p:txBody>
          <a:bodyPr wrap="square" rtlCol="0">
            <a:spAutoFit/>
          </a:bodyPr>
          <a:lstStyle/>
          <a:p>
            <a:r>
              <a:rPr lang="en-US" dirty="0"/>
              <a:t>The force (weight) is transferred along the suspension lines.</a:t>
            </a:r>
          </a:p>
        </p:txBody>
      </p:sp>
      <p:grpSp>
        <p:nvGrpSpPr>
          <p:cNvPr id="4" name="Group 3">
            <a:extLst>
              <a:ext uri="{FF2B5EF4-FFF2-40B4-BE49-F238E27FC236}">
                <a16:creationId xmlns:a16="http://schemas.microsoft.com/office/drawing/2014/main" id="{EA6F5253-CCCC-42F0-96FB-A45F3150B64B}"/>
              </a:ext>
            </a:extLst>
          </p:cNvPr>
          <p:cNvGrpSpPr/>
          <p:nvPr/>
        </p:nvGrpSpPr>
        <p:grpSpPr>
          <a:xfrm>
            <a:off x="4115780" y="1645479"/>
            <a:ext cx="7466620" cy="1891533"/>
            <a:chOff x="4115780" y="1645479"/>
            <a:chExt cx="7466620" cy="1891533"/>
          </a:xfrm>
        </p:grpSpPr>
        <p:grpSp>
          <p:nvGrpSpPr>
            <p:cNvPr id="20" name="Group 19"/>
            <p:cNvGrpSpPr/>
            <p:nvPr/>
          </p:nvGrpSpPr>
          <p:grpSpPr>
            <a:xfrm>
              <a:off x="4115780" y="2924944"/>
              <a:ext cx="3888432" cy="612068"/>
              <a:chOff x="2591780" y="2924944"/>
              <a:chExt cx="3888432" cy="612068"/>
            </a:xfrm>
          </p:grpSpPr>
          <p:cxnSp>
            <p:nvCxnSpPr>
              <p:cNvPr id="18" name="Straight Arrow Connector 17"/>
              <p:cNvCxnSpPr/>
              <p:nvPr/>
            </p:nvCxnSpPr>
            <p:spPr>
              <a:xfrm>
                <a:off x="6480212" y="2924944"/>
                <a:ext cx="0" cy="56833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91780" y="2968678"/>
                <a:ext cx="0" cy="56833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8220236" y="1645479"/>
              <a:ext cx="3362164" cy="646331"/>
            </a:xfrm>
            <a:prstGeom prst="rect">
              <a:avLst/>
            </a:prstGeom>
            <a:noFill/>
          </p:spPr>
          <p:txBody>
            <a:bodyPr wrap="square" rtlCol="0">
              <a:spAutoFit/>
            </a:bodyPr>
            <a:lstStyle/>
            <a:p>
              <a:r>
                <a:rPr lang="en-US" dirty="0"/>
                <a:t>The force applies a </a:t>
              </a:r>
              <a:r>
                <a:rPr lang="en-US" b="1" dirty="0">
                  <a:solidFill>
                    <a:srgbClr val="7030A0"/>
                  </a:solidFill>
                </a:rPr>
                <a:t>vertical</a:t>
              </a:r>
              <a:r>
                <a:rPr lang="en-US" dirty="0"/>
                <a:t> force component</a:t>
              </a:r>
            </a:p>
          </p:txBody>
        </p:sp>
      </p:grpSp>
      <p:grpSp>
        <p:nvGrpSpPr>
          <p:cNvPr id="7" name="Group 6">
            <a:extLst>
              <a:ext uri="{FF2B5EF4-FFF2-40B4-BE49-F238E27FC236}">
                <a16:creationId xmlns:a16="http://schemas.microsoft.com/office/drawing/2014/main" id="{1DB0C344-AB33-41E4-BC8D-84A98BBF8133}"/>
              </a:ext>
            </a:extLst>
          </p:cNvPr>
          <p:cNvGrpSpPr/>
          <p:nvPr/>
        </p:nvGrpSpPr>
        <p:grpSpPr>
          <a:xfrm>
            <a:off x="4151784" y="1916832"/>
            <a:ext cx="7632848" cy="988122"/>
            <a:chOff x="4151784" y="1916832"/>
            <a:chExt cx="7632848" cy="988122"/>
          </a:xfrm>
        </p:grpSpPr>
        <p:grpSp>
          <p:nvGrpSpPr>
            <p:cNvPr id="29" name="Group 28"/>
            <p:cNvGrpSpPr/>
            <p:nvPr/>
          </p:nvGrpSpPr>
          <p:grpSpPr>
            <a:xfrm>
              <a:off x="4151784" y="2852283"/>
              <a:ext cx="3816424" cy="52671"/>
              <a:chOff x="2627784" y="2852282"/>
              <a:chExt cx="3816424" cy="52671"/>
            </a:xfrm>
          </p:grpSpPr>
          <p:cxnSp>
            <p:nvCxnSpPr>
              <p:cNvPr id="16" name="Straight Arrow Connector 15"/>
              <p:cNvCxnSpPr/>
              <p:nvPr/>
            </p:nvCxnSpPr>
            <p:spPr>
              <a:xfrm flipH="1">
                <a:off x="6012160" y="2852282"/>
                <a:ext cx="432048"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27784" y="2904953"/>
                <a:ext cx="432048"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7AB572F6-0D35-4048-A8AD-538A9BE7981D}"/>
                </a:ext>
              </a:extLst>
            </p:cNvPr>
            <p:cNvSpPr txBox="1"/>
            <p:nvPr/>
          </p:nvSpPr>
          <p:spPr>
            <a:xfrm>
              <a:off x="8242448" y="1916832"/>
              <a:ext cx="3542184" cy="923330"/>
            </a:xfrm>
            <a:prstGeom prst="rect">
              <a:avLst/>
            </a:prstGeom>
            <a:noFill/>
          </p:spPr>
          <p:txBody>
            <a:bodyPr wrap="square" rtlCol="0">
              <a:spAutoFit/>
            </a:bodyPr>
            <a:lstStyle/>
            <a:p>
              <a:r>
                <a:rPr lang="en-US" dirty="0"/>
                <a:t>                     and a </a:t>
              </a:r>
              <a:r>
                <a:rPr lang="en-US" b="1" dirty="0">
                  <a:solidFill>
                    <a:srgbClr val="00B0F0"/>
                  </a:solidFill>
                </a:rPr>
                <a:t>horizontal</a:t>
              </a:r>
              <a:r>
                <a:rPr lang="en-US" dirty="0"/>
                <a:t> force component to the base of the canopy.</a:t>
              </a:r>
            </a:p>
          </p:txBody>
        </p:sp>
      </p:grpSp>
    </p:spTree>
    <p:extLst>
      <p:ext uri="{BB962C8B-B14F-4D97-AF65-F5344CB8AC3E}">
        <p14:creationId xmlns:p14="http://schemas.microsoft.com/office/powerpoint/2010/main" val="387249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78098"/>
          </a:xfrm>
        </p:spPr>
        <p:txBody>
          <a:bodyPr>
            <a:normAutofit/>
          </a:bodyPr>
          <a:lstStyle/>
          <a:p>
            <a:r>
              <a:rPr lang="en-US" sz="3200" dirty="0">
                <a:solidFill>
                  <a:srgbClr val="FF0000"/>
                </a:solidFill>
              </a:rPr>
              <a:t>What keeps the parachute open?</a:t>
            </a:r>
          </a:p>
        </p:txBody>
      </p:sp>
      <p:sp>
        <p:nvSpPr>
          <p:cNvPr id="3" name="Block Arc 2"/>
          <p:cNvSpPr/>
          <p:nvPr/>
        </p:nvSpPr>
        <p:spPr>
          <a:xfrm>
            <a:off x="5627948" y="1142092"/>
            <a:ext cx="684076" cy="5167228"/>
          </a:xfrm>
          <a:prstGeom prst="blockArc">
            <a:avLst>
              <a:gd name="adj1" fmla="val 10800000"/>
              <a:gd name="adj2" fmla="val 21504358"/>
              <a:gd name="adj3" fmla="val 847"/>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a:stCxn id="3" idx="0"/>
            <a:endCxn id="9" idx="0"/>
          </p:cNvCxnSpPr>
          <p:nvPr/>
        </p:nvCxnSpPr>
        <p:spPr>
          <a:xfrm>
            <a:off x="5630846" y="3725706"/>
            <a:ext cx="339141" cy="22595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1"/>
            <a:endCxn id="9" idx="0"/>
          </p:cNvCxnSpPr>
          <p:nvPr/>
        </p:nvCxnSpPr>
        <p:spPr>
          <a:xfrm flipH="1">
            <a:off x="5969987" y="3716268"/>
            <a:ext cx="339139" cy="22690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6090879" y="4617132"/>
            <a:ext cx="174222"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01926" y="4617132"/>
            <a:ext cx="278050"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348028" y="3730372"/>
            <a:ext cx="432048"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087888" y="3730372"/>
            <a:ext cx="432048"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48028" y="3825044"/>
            <a:ext cx="0" cy="56833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19936" y="3825044"/>
            <a:ext cx="0" cy="56833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a:xfrm>
            <a:off x="8245900" y="6237313"/>
            <a:ext cx="2133600" cy="365125"/>
          </a:xfrm>
        </p:spPr>
        <p:txBody>
          <a:bodyPr/>
          <a:lstStyle/>
          <a:p>
            <a:fld id="{37085408-D563-46F5-AF3E-0DE3F8C485D3}" type="slidenum">
              <a:rPr lang="en-US" smtClean="0"/>
              <a:t>8</a:t>
            </a:fld>
            <a:endParaRPr lang="en-US"/>
          </a:p>
        </p:txBody>
      </p:sp>
      <p:cxnSp>
        <p:nvCxnSpPr>
          <p:cNvPr id="34" name="Straight Arrow Connector 33"/>
          <p:cNvCxnSpPr/>
          <p:nvPr/>
        </p:nvCxnSpPr>
        <p:spPr>
          <a:xfrm>
            <a:off x="5987988" y="6255314"/>
            <a:ext cx="0" cy="468052"/>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94840" y="2384884"/>
            <a:ext cx="4133707" cy="1107996"/>
          </a:xfrm>
          <a:prstGeom prst="rect">
            <a:avLst/>
          </a:prstGeom>
          <a:noFill/>
        </p:spPr>
        <p:txBody>
          <a:bodyPr wrap="square" rtlCol="0">
            <a:spAutoFit/>
          </a:bodyPr>
          <a:lstStyle/>
          <a:p>
            <a:r>
              <a:rPr lang="en-US" sz="2400" dirty="0"/>
              <a:t>These forces tend to pull the canopy closed…</a:t>
            </a:r>
          </a:p>
          <a:p>
            <a:endParaRPr lang="en-US" dirty="0"/>
          </a:p>
        </p:txBody>
      </p:sp>
      <p:sp>
        <p:nvSpPr>
          <p:cNvPr id="17" name="TextBox 16"/>
          <p:cNvSpPr txBox="1"/>
          <p:nvPr/>
        </p:nvSpPr>
        <p:spPr>
          <a:xfrm>
            <a:off x="6894840" y="4016968"/>
            <a:ext cx="4349719" cy="830997"/>
          </a:xfrm>
          <a:prstGeom prst="rect">
            <a:avLst/>
          </a:prstGeom>
          <a:noFill/>
        </p:spPr>
        <p:txBody>
          <a:bodyPr wrap="square" rtlCol="0">
            <a:spAutoFit/>
          </a:bodyPr>
          <a:lstStyle/>
          <a:p>
            <a:r>
              <a:rPr lang="en-US" sz="2400" dirty="0"/>
              <a:t>Which is not a good thing to see if you are a sky diver…</a:t>
            </a:r>
          </a:p>
        </p:txBody>
      </p:sp>
    </p:spTree>
    <p:extLst>
      <p:ext uri="{BB962C8B-B14F-4D97-AF65-F5344CB8AC3E}">
        <p14:creationId xmlns:p14="http://schemas.microsoft.com/office/powerpoint/2010/main" val="379963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78098"/>
          </a:xfrm>
        </p:spPr>
        <p:txBody>
          <a:bodyPr>
            <a:normAutofit/>
          </a:bodyPr>
          <a:lstStyle/>
          <a:p>
            <a:r>
              <a:rPr lang="en-US" sz="3200" dirty="0">
                <a:solidFill>
                  <a:srgbClr val="FF0000"/>
                </a:solidFill>
              </a:rPr>
              <a:t>What keeps the parachute open?</a:t>
            </a:r>
          </a:p>
        </p:txBody>
      </p:sp>
      <p:sp>
        <p:nvSpPr>
          <p:cNvPr id="3" name="Block Arc 2"/>
          <p:cNvSpPr/>
          <p:nvPr/>
        </p:nvSpPr>
        <p:spPr>
          <a:xfrm>
            <a:off x="4079776" y="1124744"/>
            <a:ext cx="3960440" cy="3564396"/>
          </a:xfrm>
          <a:prstGeom prst="blockArc">
            <a:avLst>
              <a:gd name="adj1" fmla="val 10800000"/>
              <a:gd name="adj2" fmla="val 21504358"/>
              <a:gd name="adj3" fmla="val 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a:stCxn id="3" idx="0"/>
          </p:cNvCxnSpPr>
          <p:nvPr/>
        </p:nvCxnSpPr>
        <p:spPr>
          <a:xfrm>
            <a:off x="4094872" y="2906942"/>
            <a:ext cx="1893117" cy="30783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1"/>
          </p:cNvCxnSpPr>
          <p:nvPr/>
        </p:nvCxnSpPr>
        <p:spPr>
          <a:xfrm flipH="1">
            <a:off x="5987988" y="2852282"/>
            <a:ext cx="2036192" cy="31330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763852" y="4149080"/>
            <a:ext cx="2520280" cy="1062118"/>
            <a:chOff x="3239852" y="4149080"/>
            <a:chExt cx="2520280" cy="1062118"/>
          </a:xfrm>
        </p:grpSpPr>
        <p:cxnSp>
          <p:nvCxnSpPr>
            <p:cNvPr id="11" name="Straight Arrow Connector 10"/>
            <p:cNvCxnSpPr/>
            <p:nvPr/>
          </p:nvCxnSpPr>
          <p:spPr>
            <a:xfrm flipH="1">
              <a:off x="5070934" y="4149080"/>
              <a:ext cx="689198" cy="106211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39852" y="4149080"/>
              <a:ext cx="648072" cy="106211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151784" y="2852283"/>
            <a:ext cx="3816424" cy="52671"/>
            <a:chOff x="2627784" y="2852282"/>
            <a:chExt cx="3816424" cy="52671"/>
          </a:xfrm>
        </p:grpSpPr>
        <p:cxnSp>
          <p:nvCxnSpPr>
            <p:cNvPr id="16" name="Straight Arrow Connector 15"/>
            <p:cNvCxnSpPr/>
            <p:nvPr/>
          </p:nvCxnSpPr>
          <p:spPr>
            <a:xfrm flipH="1">
              <a:off x="6012160" y="2852282"/>
              <a:ext cx="432048"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27784" y="2904953"/>
              <a:ext cx="432048"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115780" y="2924944"/>
            <a:ext cx="3888432" cy="612068"/>
            <a:chOff x="2591780" y="2924944"/>
            <a:chExt cx="3888432" cy="612068"/>
          </a:xfrm>
        </p:grpSpPr>
        <p:cxnSp>
          <p:nvCxnSpPr>
            <p:cNvPr id="18" name="Straight Arrow Connector 17"/>
            <p:cNvCxnSpPr/>
            <p:nvPr/>
          </p:nvCxnSpPr>
          <p:spPr>
            <a:xfrm>
              <a:off x="6480212" y="2924944"/>
              <a:ext cx="0" cy="56833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91780" y="2968678"/>
              <a:ext cx="0" cy="56833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a:lstStyle/>
          <a:p>
            <a:fld id="{37085408-D563-46F5-AF3E-0DE3F8C485D3}" type="slidenum">
              <a:rPr lang="en-US" smtClean="0"/>
              <a:t>9</a:t>
            </a:fld>
            <a:endParaRPr lang="en-US"/>
          </a:p>
        </p:txBody>
      </p:sp>
      <p:grpSp>
        <p:nvGrpSpPr>
          <p:cNvPr id="32" name="Group 31"/>
          <p:cNvGrpSpPr/>
          <p:nvPr/>
        </p:nvGrpSpPr>
        <p:grpSpPr>
          <a:xfrm>
            <a:off x="4423780" y="1268760"/>
            <a:ext cx="3256396" cy="2169241"/>
            <a:chOff x="2915816" y="1279423"/>
            <a:chExt cx="3256396" cy="2169241"/>
          </a:xfrm>
        </p:grpSpPr>
        <p:sp>
          <p:nvSpPr>
            <p:cNvPr id="10" name="Oval 9"/>
            <p:cNvSpPr/>
            <p:nvPr/>
          </p:nvSpPr>
          <p:spPr>
            <a:xfrm>
              <a:off x="2915816" y="1279423"/>
              <a:ext cx="3256396" cy="216924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71900" y="1988840"/>
              <a:ext cx="1692188" cy="923330"/>
            </a:xfrm>
            <a:prstGeom prst="rect">
              <a:avLst/>
            </a:prstGeom>
            <a:noFill/>
          </p:spPr>
          <p:txBody>
            <a:bodyPr wrap="square" rtlCol="0">
              <a:spAutoFit/>
            </a:bodyPr>
            <a:lstStyle/>
            <a:p>
              <a:pPr algn="ctr"/>
              <a:r>
                <a:rPr lang="en-US" dirty="0"/>
                <a:t>Bubble of “pressurized” air</a:t>
              </a:r>
            </a:p>
          </p:txBody>
        </p:sp>
      </p:grpSp>
      <p:cxnSp>
        <p:nvCxnSpPr>
          <p:cNvPr id="34" name="Straight Arrow Connector 33"/>
          <p:cNvCxnSpPr/>
          <p:nvPr/>
        </p:nvCxnSpPr>
        <p:spPr>
          <a:xfrm>
            <a:off x="5969986" y="6237312"/>
            <a:ext cx="0" cy="468052"/>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60613" y="1184111"/>
            <a:ext cx="3398773" cy="1569660"/>
          </a:xfrm>
          <a:prstGeom prst="rect">
            <a:avLst/>
          </a:prstGeom>
          <a:noFill/>
        </p:spPr>
        <p:txBody>
          <a:bodyPr wrap="square" rtlCol="0">
            <a:spAutoFit/>
          </a:bodyPr>
          <a:lstStyle/>
          <a:p>
            <a:r>
              <a:rPr lang="en-US" sz="2400" dirty="0"/>
              <a:t>As the canopy moves through the atmosphere it captures a huge bubble of air.</a:t>
            </a:r>
          </a:p>
        </p:txBody>
      </p:sp>
      <p:grpSp>
        <p:nvGrpSpPr>
          <p:cNvPr id="7" name="Group 6">
            <a:extLst>
              <a:ext uri="{FF2B5EF4-FFF2-40B4-BE49-F238E27FC236}">
                <a16:creationId xmlns:a16="http://schemas.microsoft.com/office/drawing/2014/main" id="{9578EA8F-325C-4362-BE7F-65DA138FFBD4}"/>
              </a:ext>
            </a:extLst>
          </p:cNvPr>
          <p:cNvGrpSpPr/>
          <p:nvPr/>
        </p:nvGrpSpPr>
        <p:grpSpPr>
          <a:xfrm>
            <a:off x="3169640" y="1200542"/>
            <a:ext cx="8530862" cy="5029431"/>
            <a:chOff x="3169640" y="1200542"/>
            <a:chExt cx="8530862" cy="5029431"/>
          </a:xfrm>
        </p:grpSpPr>
        <p:grpSp>
          <p:nvGrpSpPr>
            <p:cNvPr id="35" name="Group 34">
              <a:extLst>
                <a:ext uri="{FF2B5EF4-FFF2-40B4-BE49-F238E27FC236}">
                  <a16:creationId xmlns:a16="http://schemas.microsoft.com/office/drawing/2014/main" id="{4AF96588-86C7-44F0-B508-5CE858B1EA1D}"/>
                </a:ext>
              </a:extLst>
            </p:cNvPr>
            <p:cNvGrpSpPr/>
            <p:nvPr/>
          </p:nvGrpSpPr>
          <p:grpSpPr>
            <a:xfrm>
              <a:off x="4124928" y="1200542"/>
              <a:ext cx="7575574" cy="5029431"/>
              <a:chOff x="4094872" y="1200542"/>
              <a:chExt cx="7575574" cy="5029431"/>
            </a:xfrm>
          </p:grpSpPr>
          <p:sp>
            <p:nvSpPr>
              <p:cNvPr id="42" name="TextBox 41"/>
              <p:cNvSpPr txBox="1"/>
              <p:nvPr/>
            </p:nvSpPr>
            <p:spPr>
              <a:xfrm>
                <a:off x="7632050" y="4290981"/>
                <a:ext cx="4038396" cy="1938992"/>
              </a:xfrm>
              <a:prstGeom prst="rect">
                <a:avLst/>
              </a:prstGeom>
              <a:noFill/>
            </p:spPr>
            <p:txBody>
              <a:bodyPr wrap="square" rtlCol="0">
                <a:spAutoFit/>
              </a:bodyPr>
              <a:lstStyle/>
              <a:p>
                <a:r>
                  <a:rPr lang="en-US" sz="2400" dirty="0"/>
                  <a:t>The internal </a:t>
                </a:r>
                <a:r>
                  <a:rPr lang="en-US" sz="2400" dirty="0">
                    <a:solidFill>
                      <a:srgbClr val="FF0000"/>
                    </a:solidFill>
                  </a:rPr>
                  <a:t>pressure forces </a:t>
                </a:r>
                <a:r>
                  <a:rPr lang="en-US" sz="2400" dirty="0"/>
                  <a:t>created by this bubble offset the </a:t>
                </a:r>
                <a:r>
                  <a:rPr lang="en-US" sz="2400" dirty="0">
                    <a:solidFill>
                      <a:srgbClr val="00B050"/>
                    </a:solidFill>
                  </a:rPr>
                  <a:t>suspension line tension forces </a:t>
                </a:r>
                <a:r>
                  <a:rPr lang="en-US" sz="2400" dirty="0"/>
                  <a:t>and the canopy stays open…</a:t>
                </a:r>
              </a:p>
            </p:txBody>
          </p:sp>
          <p:grpSp>
            <p:nvGrpSpPr>
              <p:cNvPr id="17" name="Group 16"/>
              <p:cNvGrpSpPr/>
              <p:nvPr/>
            </p:nvGrpSpPr>
            <p:grpSpPr>
              <a:xfrm>
                <a:off x="4094872" y="1200542"/>
                <a:ext cx="3886353" cy="1551296"/>
                <a:chOff x="2593859" y="1157624"/>
                <a:chExt cx="3886353" cy="1551296"/>
              </a:xfrm>
            </p:grpSpPr>
            <p:cxnSp>
              <p:nvCxnSpPr>
                <p:cNvPr id="23" name="Straight Arrow Connector 22"/>
                <p:cNvCxnSpPr/>
                <p:nvPr/>
              </p:nvCxnSpPr>
              <p:spPr>
                <a:xfrm flipH="1">
                  <a:off x="2593859" y="2708920"/>
                  <a:ext cx="43204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48164" y="2636912"/>
                  <a:ext cx="43204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807804" y="2096852"/>
                  <a:ext cx="360040" cy="2160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167844" y="1628800"/>
                  <a:ext cx="302375" cy="2520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779912" y="1286762"/>
                  <a:ext cx="144016" cy="3780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445986" y="1157624"/>
                  <a:ext cx="18002" cy="3631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904148" y="2008641"/>
                  <a:ext cx="358381" cy="19622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580112" y="1556792"/>
                  <a:ext cx="252028" cy="3240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070934" y="1260396"/>
                  <a:ext cx="167625" cy="3853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37377F1E-B544-4659-9AD3-C037E116BEF1}"/>
                </a:ext>
              </a:extLst>
            </p:cNvPr>
            <p:cNvSpPr txBox="1"/>
            <p:nvPr/>
          </p:nvSpPr>
          <p:spPr>
            <a:xfrm>
              <a:off x="3169640" y="3532937"/>
              <a:ext cx="5852719" cy="738664"/>
            </a:xfrm>
            <a:prstGeom prst="rect">
              <a:avLst/>
            </a:prstGeom>
            <a:noFill/>
          </p:spPr>
          <p:txBody>
            <a:bodyPr wrap="square" rtlCol="0">
              <a:spAutoFit/>
            </a:bodyPr>
            <a:lstStyle/>
            <a:p>
              <a:r>
                <a:rPr lang="en-US" sz="2400" dirty="0"/>
                <a:t>Internal Press.  =  ½  x  Air Density  x  Velocity</a:t>
              </a:r>
              <a:r>
                <a:rPr lang="en-US" sz="2400" baseline="30000" dirty="0"/>
                <a:t>2 </a:t>
              </a:r>
              <a:r>
                <a:rPr lang="en-US" sz="2400" dirty="0"/>
                <a:t> </a:t>
              </a:r>
            </a:p>
            <a:p>
              <a:endParaRPr lang="en-US" dirty="0"/>
            </a:p>
          </p:txBody>
        </p:sp>
      </p:grpSp>
    </p:spTree>
    <p:extLst>
      <p:ext uri="{BB962C8B-B14F-4D97-AF65-F5344CB8AC3E}">
        <p14:creationId xmlns:p14="http://schemas.microsoft.com/office/powerpoint/2010/main" val="12775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4018</TotalTime>
  <Words>3226</Words>
  <Application>Microsoft Office PowerPoint</Application>
  <PresentationFormat>Widescreen</PresentationFormat>
  <Paragraphs>471</Paragraphs>
  <Slides>45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PowerPoint Presentation</vt:lpstr>
      <vt:lpstr>What is a Parachute?</vt:lpstr>
      <vt:lpstr>PowerPoint Presentation</vt:lpstr>
      <vt:lpstr>PowerPoint Presentation</vt:lpstr>
      <vt:lpstr>PowerPoint Presentation</vt:lpstr>
      <vt:lpstr>PowerPoint Presentation</vt:lpstr>
      <vt:lpstr>What keeps the parachute open?</vt:lpstr>
      <vt:lpstr>What keeps the parachute open?</vt:lpstr>
      <vt:lpstr>What keeps the parachute open?</vt:lpstr>
      <vt:lpstr>PowerPoint Presentation</vt:lpstr>
      <vt:lpstr>PowerPoint Presentation</vt:lpstr>
      <vt:lpstr>Parachute Physics</vt:lpstr>
      <vt:lpstr>Parachute Physics</vt:lpstr>
      <vt:lpstr>PowerPoint Presentation</vt:lpstr>
      <vt:lpstr>Parachute Physics</vt:lpstr>
      <vt:lpstr>PowerPoint Presentation</vt:lpstr>
      <vt:lpstr>PowerPoint Presentation</vt:lpstr>
      <vt:lpstr>PowerPoint Presentation</vt:lpstr>
      <vt:lpstr>Parachute Design Process</vt:lpstr>
      <vt:lpstr>Simple Parachute Types</vt:lpstr>
      <vt:lpstr>Typical Drag Coefficients for Full Scale Parachutes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Collecting Fall Time and Calculating Descent Velocity</vt:lpstr>
      <vt:lpstr>PowerPoint Presentation</vt:lpstr>
      <vt:lpstr>Drag Coefficient Calculations</vt:lpstr>
      <vt:lpstr>PowerPoint Presentation</vt:lpstr>
      <vt:lpstr>Measured Drag Coefficients for Small Test Parachutes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Parachutes</dc:title>
  <dc:creator>Eberspeaker, Philip J. (WFF-8100)</dc:creator>
  <cp:lastModifiedBy>Philip Eberspeaker</cp:lastModifiedBy>
  <cp:revision>207</cp:revision>
  <dcterms:created xsi:type="dcterms:W3CDTF">2014-05-13T13:29:41Z</dcterms:created>
  <dcterms:modified xsi:type="dcterms:W3CDTF">2019-01-29T14:19:27Z</dcterms:modified>
</cp:coreProperties>
</file>